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440" r:id="rId2"/>
    <p:sldId id="475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5" r:id="rId11"/>
    <p:sldId id="436" r:id="rId12"/>
    <p:sldId id="437" r:id="rId13"/>
    <p:sldId id="438" r:id="rId14"/>
    <p:sldId id="434" r:id="rId15"/>
    <p:sldId id="439" r:id="rId16"/>
    <p:sldId id="441" r:id="rId17"/>
    <p:sldId id="442" r:id="rId18"/>
    <p:sldId id="473" r:id="rId19"/>
    <p:sldId id="468" r:id="rId20"/>
    <p:sldId id="469" r:id="rId21"/>
    <p:sldId id="470" r:id="rId22"/>
    <p:sldId id="471" r:id="rId23"/>
    <p:sldId id="472" r:id="rId24"/>
    <p:sldId id="443" r:id="rId25"/>
    <p:sldId id="474" r:id="rId26"/>
    <p:sldId id="444" r:id="rId27"/>
    <p:sldId id="453" r:id="rId28"/>
    <p:sldId id="445" r:id="rId29"/>
    <p:sldId id="467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  <p:sldId id="46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>
        <p:scale>
          <a:sx n="123" d="100"/>
          <a:sy n="123" d="100"/>
        </p:scale>
        <p:origin x="101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7.wmf"/><Relationship Id="rId1" Type="http://schemas.openxmlformats.org/officeDocument/2006/relationships/image" Target="../media/image43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2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2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2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55.wmf"/><Relationship Id="rId1" Type="http://schemas.openxmlformats.org/officeDocument/2006/relationships/image" Target="../media/image37.wmf"/><Relationship Id="rId4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39.wmf"/><Relationship Id="rId7" Type="http://schemas.openxmlformats.org/officeDocument/2006/relationships/image" Target="../media/image69.wmf"/><Relationship Id="rId2" Type="http://schemas.openxmlformats.org/officeDocument/2006/relationships/image" Target="../media/image55.wmf"/><Relationship Id="rId1" Type="http://schemas.openxmlformats.org/officeDocument/2006/relationships/image" Target="../media/image37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75.wmf"/><Relationship Id="rId5" Type="http://schemas.openxmlformats.org/officeDocument/2006/relationships/image" Target="../media/image7.wmf"/><Relationship Id="rId4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4.wmf"/><Relationship Id="rId1" Type="http://schemas.openxmlformats.org/officeDocument/2006/relationships/image" Target="../media/image35.wmf"/><Relationship Id="rId5" Type="http://schemas.openxmlformats.org/officeDocument/2006/relationships/image" Target="../media/image73.wmf"/><Relationship Id="rId4" Type="http://schemas.openxmlformats.org/officeDocument/2006/relationships/image" Target="../media/image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2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9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1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5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6.wmf"/><Relationship Id="rId3" Type="http://schemas.openxmlformats.org/officeDocument/2006/relationships/image" Target="../media/image43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5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5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5.wmf"/><Relationship Id="rId3" Type="http://schemas.openxmlformats.org/officeDocument/2006/relationships/image" Target="../media/image55.pn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4.wmf"/><Relationship Id="rId5" Type="http://schemas.openxmlformats.org/officeDocument/2006/relationships/image" Target="../media/image43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31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3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31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6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56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6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6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70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68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74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7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4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9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7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7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Motion Models (cont)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F20C-85F4-4809-AC49-FFA39E5DE7E8}" type="slidenum">
              <a:rPr lang="en-US"/>
              <a:pPr/>
              <a:t>10</a:t>
            </a:fld>
            <a:endParaRPr lang="en-US"/>
          </a:p>
        </p:txBody>
      </p:sp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8425"/>
            <a:ext cx="8424863" cy="1190625"/>
          </a:xfrm>
        </p:spPr>
        <p:txBody>
          <a:bodyPr/>
          <a:lstStyle/>
          <a:p>
            <a:r>
              <a:rPr lang="en-US"/>
              <a:t>How to Sample from Normal or Triangular Distributions?</a:t>
            </a:r>
            <a:endParaRPr lang="de-DE"/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85913"/>
            <a:ext cx="8410575" cy="4799012"/>
          </a:xfrm>
        </p:spPr>
        <p:txBody>
          <a:bodyPr/>
          <a:lstStyle/>
          <a:p>
            <a:r>
              <a:rPr lang="en-US" sz="2800"/>
              <a:t>Sampling from a normal distribution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Sampling from a triangular distribution</a:t>
            </a:r>
            <a:endParaRPr lang="de-DE" sz="2800"/>
          </a:p>
        </p:txBody>
      </p:sp>
      <p:sp>
        <p:nvSpPr>
          <p:cNvPr id="1060868" name="Rectangle 4"/>
          <p:cNvSpPr>
            <a:spLocks noChangeArrowheads="1"/>
          </p:cNvSpPr>
          <p:nvPr/>
        </p:nvSpPr>
        <p:spPr bwMode="auto">
          <a:xfrm>
            <a:off x="1068388" y="2335213"/>
            <a:ext cx="67087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Algorithm </a:t>
            </a:r>
            <a:r>
              <a:rPr lang="en-US" sz="2000" b="1">
                <a:solidFill>
                  <a:schemeClr val="folHlink"/>
                </a:solidFill>
              </a:rPr>
              <a:t>sample_normal_distribution</a:t>
            </a:r>
            <a:r>
              <a:rPr lang="en-US" sz="2000"/>
              <a:t>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):</a:t>
            </a:r>
            <a:br>
              <a:rPr lang="en-US" sz="2000"/>
            </a:br>
            <a:r>
              <a:rPr lang="en-US" sz="200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return  </a:t>
            </a:r>
          </a:p>
        </p:txBody>
      </p:sp>
      <p:pic>
        <p:nvPicPr>
          <p:cNvPr id="106087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901" y="2997200"/>
            <a:ext cx="2260600" cy="809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060873" name="Rectangle 9"/>
          <p:cNvSpPr>
            <a:spLocks noChangeArrowheads="1"/>
          </p:cNvSpPr>
          <p:nvPr/>
        </p:nvSpPr>
        <p:spPr bwMode="auto">
          <a:xfrm>
            <a:off x="1055688" y="4989513"/>
            <a:ext cx="74961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Algorithm </a:t>
            </a:r>
            <a:r>
              <a:rPr lang="en-US" sz="2000" b="1">
                <a:solidFill>
                  <a:schemeClr val="folHlink"/>
                </a:solidFill>
              </a:rPr>
              <a:t>sample_triangular_distribution</a:t>
            </a:r>
            <a:r>
              <a:rPr lang="en-US" sz="2000"/>
              <a:t>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):</a:t>
            </a:r>
            <a:br>
              <a:rPr lang="en-US" sz="2000"/>
            </a:br>
            <a:r>
              <a:rPr lang="en-US" sz="200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return  </a:t>
            </a:r>
          </a:p>
        </p:txBody>
      </p:sp>
      <p:pic>
        <p:nvPicPr>
          <p:cNvPr id="106087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8125" y="5699125"/>
            <a:ext cx="4222750" cy="668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3832-DF6A-4C9C-8109-B4088D6EBDF0}" type="slidenum">
              <a:rPr lang="en-US"/>
              <a:pPr/>
              <a:t>11</a:t>
            </a:fld>
            <a:endParaRPr lang="en-US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5600"/>
            <a:ext cx="8424863" cy="641350"/>
          </a:xfrm>
        </p:spPr>
        <p:txBody>
          <a:bodyPr/>
          <a:lstStyle/>
          <a:p>
            <a:r>
              <a:rPr lang="en-US"/>
              <a:t>Normally Distributed Samples</a:t>
            </a:r>
            <a:endParaRPr lang="de-DE"/>
          </a:p>
        </p:txBody>
      </p:sp>
      <p:sp>
        <p:nvSpPr>
          <p:cNvPr id="1063950" name="Text Box 14"/>
          <p:cNvSpPr txBox="1">
            <a:spLocks noChangeArrowheads="1"/>
          </p:cNvSpPr>
          <p:nvPr/>
        </p:nvSpPr>
        <p:spPr bwMode="auto">
          <a:xfrm>
            <a:off x="4048125" y="6013450"/>
            <a:ext cx="1714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  <a:r>
              <a:rPr lang="en-US" sz="2000" baseline="30000"/>
              <a:t>6 </a:t>
            </a:r>
            <a:r>
              <a:rPr lang="en-US" sz="2000"/>
              <a:t>samples</a:t>
            </a:r>
            <a:endParaRPr lang="de-DE" sz="2000"/>
          </a:p>
        </p:txBody>
      </p:sp>
      <p:pic>
        <p:nvPicPr>
          <p:cNvPr id="1063951" name="Picture 15" descr="n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8" y="1462088"/>
            <a:ext cx="5849937" cy="447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ACED-27D8-4B52-9195-2BF8E3534773}" type="slidenum">
              <a:rPr lang="en-US"/>
              <a:pPr/>
              <a:t>12</a:t>
            </a:fld>
            <a:endParaRPr lang="en-US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424863" cy="641350"/>
          </a:xfrm>
        </p:spPr>
        <p:txBody>
          <a:bodyPr/>
          <a:lstStyle/>
          <a:p>
            <a:r>
              <a:rPr lang="en-US"/>
              <a:t>For Triangular Distribution</a:t>
            </a:r>
            <a:endParaRPr lang="de-DE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3588" y="1119188"/>
            <a:ext cx="3071812" cy="2708275"/>
            <a:chOff x="481" y="705"/>
            <a:chExt cx="1935" cy="1706"/>
          </a:xfrm>
        </p:grpSpPr>
        <p:pic>
          <p:nvPicPr>
            <p:cNvPr id="1061892" name="Picture 4" descr="triangle10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" y="705"/>
              <a:ext cx="1935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1896" name="Text Box 8"/>
            <p:cNvSpPr txBox="1">
              <a:spLocks noChangeArrowheads="1"/>
            </p:cNvSpPr>
            <p:nvPr/>
          </p:nvSpPr>
          <p:spPr bwMode="auto">
            <a:xfrm>
              <a:off x="902" y="2180"/>
              <a:ext cx="10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  <a:r>
                <a:rPr lang="en-US" sz="2000" baseline="30000"/>
                <a:t>3 </a:t>
              </a:r>
              <a:r>
                <a:rPr lang="en-US" sz="2000"/>
                <a:t>samples</a:t>
              </a:r>
              <a:endParaRPr lang="de-DE" sz="200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06988" y="1157288"/>
            <a:ext cx="3016250" cy="2708275"/>
            <a:chOff x="3217" y="729"/>
            <a:chExt cx="1900" cy="1706"/>
          </a:xfrm>
        </p:grpSpPr>
        <p:pic>
          <p:nvPicPr>
            <p:cNvPr id="1061893" name="Picture 5" descr="triangle10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7" y="729"/>
              <a:ext cx="1900" cy="1455"/>
            </a:xfrm>
            <a:prstGeom prst="rect">
              <a:avLst/>
            </a:prstGeom>
            <a:noFill/>
          </p:spPr>
        </p:pic>
        <p:sp>
          <p:nvSpPr>
            <p:cNvPr id="1061897" name="Text Box 9"/>
            <p:cNvSpPr txBox="1">
              <a:spLocks noChangeArrowheads="1"/>
            </p:cNvSpPr>
            <p:nvPr/>
          </p:nvSpPr>
          <p:spPr bwMode="auto">
            <a:xfrm>
              <a:off x="3694" y="2204"/>
              <a:ext cx="10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  <a:r>
                <a:rPr lang="en-US" sz="2000" baseline="30000"/>
                <a:t>4 </a:t>
              </a:r>
              <a:r>
                <a:rPr lang="en-US" sz="2000"/>
                <a:t>samples</a:t>
              </a:r>
              <a:endParaRPr lang="de-DE" sz="200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106988" y="4002088"/>
            <a:ext cx="3071812" cy="2720975"/>
            <a:chOff x="3217" y="2521"/>
            <a:chExt cx="1935" cy="1714"/>
          </a:xfrm>
        </p:grpSpPr>
        <p:pic>
          <p:nvPicPr>
            <p:cNvPr id="1061895" name="Picture 7" descr="triangle1000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7" y="2521"/>
              <a:ext cx="1935" cy="1482"/>
            </a:xfrm>
            <a:prstGeom prst="rect">
              <a:avLst/>
            </a:prstGeom>
            <a:noFill/>
          </p:spPr>
        </p:pic>
        <p:sp>
          <p:nvSpPr>
            <p:cNvPr id="1061898" name="Text Box 10"/>
            <p:cNvSpPr txBox="1">
              <a:spLocks noChangeArrowheads="1"/>
            </p:cNvSpPr>
            <p:nvPr/>
          </p:nvSpPr>
          <p:spPr bwMode="auto">
            <a:xfrm>
              <a:off x="3702" y="4004"/>
              <a:ext cx="10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  <a:r>
                <a:rPr lang="en-US" sz="2000" baseline="30000"/>
                <a:t>6 </a:t>
              </a:r>
              <a:r>
                <a:rPr lang="en-US" sz="2000"/>
                <a:t>samples</a:t>
              </a:r>
              <a:endParaRPr lang="de-DE" sz="2000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0888" y="4027488"/>
            <a:ext cx="3071812" cy="2708275"/>
            <a:chOff x="473" y="2537"/>
            <a:chExt cx="1935" cy="1706"/>
          </a:xfrm>
        </p:grpSpPr>
        <p:pic>
          <p:nvPicPr>
            <p:cNvPr id="1061894" name="Picture 6" descr="triangle1000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3" y="2537"/>
              <a:ext cx="1935" cy="1482"/>
            </a:xfrm>
            <a:prstGeom prst="rect">
              <a:avLst/>
            </a:prstGeom>
            <a:noFill/>
          </p:spPr>
        </p:pic>
        <p:sp>
          <p:nvSpPr>
            <p:cNvPr id="1061899" name="Text Box 11"/>
            <p:cNvSpPr txBox="1">
              <a:spLocks noChangeArrowheads="1"/>
            </p:cNvSpPr>
            <p:nvPr/>
          </p:nvSpPr>
          <p:spPr bwMode="auto">
            <a:xfrm>
              <a:off x="918" y="4012"/>
              <a:ext cx="10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  <a:r>
                <a:rPr lang="en-US" sz="2000" baseline="30000"/>
                <a:t>5 </a:t>
              </a:r>
              <a:r>
                <a:rPr lang="en-US" sz="2000"/>
                <a:t>samples</a:t>
              </a:r>
              <a:endParaRPr lang="de-DE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B2F-87F3-4A88-A301-7E674417915C}" type="slidenum">
              <a:rPr lang="en-US"/>
              <a:pPr/>
              <a:t>13</a:t>
            </a:fld>
            <a:endParaRPr lang="en-US"/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82600"/>
            <a:ext cx="8424863" cy="641350"/>
          </a:xfrm>
        </p:spPr>
        <p:txBody>
          <a:bodyPr/>
          <a:lstStyle/>
          <a:p>
            <a:r>
              <a:rPr lang="en-US"/>
              <a:t>Rejection Sampling</a:t>
            </a:r>
            <a:endParaRPr lang="de-DE"/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85913"/>
            <a:ext cx="8410575" cy="4799012"/>
          </a:xfrm>
        </p:spPr>
        <p:txBody>
          <a:bodyPr/>
          <a:lstStyle/>
          <a:p>
            <a:r>
              <a:rPr lang="en-US" sz="2800"/>
              <a:t>Sampling from arbitrary distributions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68388" y="2398713"/>
            <a:ext cx="6708775" cy="2476500"/>
            <a:chOff x="673" y="1471"/>
            <a:chExt cx="4226" cy="1560"/>
          </a:xfrm>
        </p:grpSpPr>
        <p:sp>
          <p:nvSpPr>
            <p:cNvPr id="1064965" name="Rectangle 5"/>
            <p:cNvSpPr>
              <a:spLocks noChangeArrowheads="1"/>
            </p:cNvSpPr>
            <p:nvPr/>
          </p:nvSpPr>
          <p:spPr bwMode="auto">
            <a:xfrm>
              <a:off x="673" y="1471"/>
              <a:ext cx="4226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Algorithm </a:t>
              </a:r>
              <a:r>
                <a:rPr lang="en-US" sz="2000" b="1">
                  <a:solidFill>
                    <a:schemeClr val="folHlink"/>
                  </a:solidFill>
                </a:rPr>
                <a:t>sample_distribution</a:t>
              </a:r>
              <a:r>
                <a:rPr lang="en-US" sz="2000"/>
                <a:t>(</a:t>
              </a:r>
              <a:r>
                <a:rPr lang="en-US" sz="2000" i="1">
                  <a:latin typeface="Times New Roman" pitchFamily="18" charset="0"/>
                </a:rPr>
                <a:t>f,b</a:t>
              </a:r>
              <a:r>
                <a:rPr lang="en-US" sz="2000"/>
                <a:t>): 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repeat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 	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 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until  (                )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return</a:t>
              </a:r>
              <a:endParaRPr lang="en-US" sz="2000" i="1">
                <a:latin typeface="Times New Roman" pitchFamily="18" charset="0"/>
              </a:endParaRPr>
            </a:p>
          </p:txBody>
        </p:sp>
        <p:pic>
          <p:nvPicPr>
            <p:cNvPr id="1064971" name="Picture 1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15" y="2067"/>
              <a:ext cx="3349" cy="4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pic>
          <p:nvPicPr>
            <p:cNvPr id="1064973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5" y="2626"/>
              <a:ext cx="904" cy="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pic>
          <p:nvPicPr>
            <p:cNvPr id="1064975" name="Picture 1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46" y="2942"/>
              <a:ext cx="107" cy="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velmode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212850"/>
            <a:ext cx="2568575" cy="2111375"/>
          </a:xfrm>
          <a:prstGeom prst="rect">
            <a:avLst/>
          </a:prstGeom>
          <a:noFill/>
        </p:spPr>
      </p:pic>
      <p:pic>
        <p:nvPicPr>
          <p:cNvPr id="8" name="Picture 4" descr="velmodel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4010025"/>
            <a:ext cx="2568575" cy="1797050"/>
          </a:xfrm>
          <a:prstGeom prst="rect">
            <a:avLst/>
          </a:prstGeom>
          <a:noFill/>
        </p:spPr>
      </p:pic>
      <p:pic>
        <p:nvPicPr>
          <p:cNvPr id="9" name="Picture 5" descr="velmode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9763" y="1212850"/>
            <a:ext cx="2568575" cy="2000250"/>
          </a:xfrm>
          <a:prstGeom prst="rect">
            <a:avLst/>
          </a:prstGeom>
          <a:noFill/>
        </p:spPr>
      </p:pic>
      <p:pic>
        <p:nvPicPr>
          <p:cNvPr id="10" name="Picture 6" descr="velmodel2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3150" y="4010025"/>
            <a:ext cx="2568575" cy="1917700"/>
          </a:xfrm>
          <a:prstGeom prst="rect">
            <a:avLst/>
          </a:prstGeom>
          <a:noFill/>
        </p:spPr>
      </p:pic>
      <p:pic>
        <p:nvPicPr>
          <p:cNvPr id="11" name="Picture 7" descr="velmodel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3150" y="1212850"/>
            <a:ext cx="2568575" cy="2135188"/>
          </a:xfrm>
          <a:prstGeom prst="rect">
            <a:avLst/>
          </a:prstGeom>
          <a:noFill/>
        </p:spPr>
      </p:pic>
      <p:pic>
        <p:nvPicPr>
          <p:cNvPr id="12" name="Picture 8" descr="velmodel3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9763" y="4010025"/>
            <a:ext cx="2568575" cy="1773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robots make use of </a:t>
            </a:r>
            <a:r>
              <a:rPr lang="en-US" dirty="0" err="1" smtClean="0"/>
              <a:t>odometry</a:t>
            </a:r>
            <a:r>
              <a:rPr lang="en-US" dirty="0" smtClean="0"/>
              <a:t> rather than velocity</a:t>
            </a:r>
          </a:p>
          <a:p>
            <a:r>
              <a:rPr lang="en-US" dirty="0" err="1" smtClean="0"/>
              <a:t>odometry</a:t>
            </a:r>
            <a:r>
              <a:rPr lang="en-US" dirty="0" smtClean="0"/>
              <a:t> uses a sensor or sensors to measure motion to estimate changes in position over time</a:t>
            </a:r>
          </a:p>
          <a:p>
            <a:r>
              <a:rPr lang="en-US" dirty="0" smtClean="0"/>
              <a:t>typically more accurate than velocity motion model, but measurements are available only after the motion has been completed</a:t>
            </a:r>
          </a:p>
          <a:p>
            <a:r>
              <a:rPr lang="en-US" dirty="0" smtClean="0"/>
              <a:t>technically a measurement rather than a control</a:t>
            </a:r>
          </a:p>
          <a:p>
            <a:pPr lvl="1"/>
            <a:r>
              <a:rPr lang="en-US" dirty="0" smtClean="0"/>
              <a:t>but usually treated as control to simplify the modeling</a:t>
            </a:r>
          </a:p>
          <a:p>
            <a:r>
              <a:rPr lang="en-US" dirty="0" err="1" smtClean="0"/>
              <a:t>odometry</a:t>
            </a:r>
            <a:r>
              <a:rPr lang="en-US" dirty="0" smtClean="0"/>
              <a:t> allows a robot to estimate its pose</a:t>
            </a:r>
          </a:p>
          <a:p>
            <a:pPr lvl="1"/>
            <a:r>
              <a:rPr lang="en-US" dirty="0" smtClean="0"/>
              <a:t>but no fixed mapping from odometer coordinates and world coordinates</a:t>
            </a:r>
          </a:p>
          <a:p>
            <a:r>
              <a:rPr lang="en-US" dirty="0" smtClean="0"/>
              <a:t>in wheeled robots the sensor is often a rotary encoder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242A-59DD-4224-92A7-4DFF2E990945}" type="slidenum">
              <a:rPr lang="en-US"/>
              <a:pPr/>
              <a:t>16</a:t>
            </a:fld>
            <a:endParaRPr lang="en-US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4325"/>
            <a:ext cx="8424863" cy="641350"/>
          </a:xfrm>
        </p:spPr>
        <p:txBody>
          <a:bodyPr/>
          <a:lstStyle/>
          <a:p>
            <a:r>
              <a:rPr lang="en-US"/>
              <a:t>Example Wheel Encoders</a:t>
            </a:r>
            <a:endParaRPr lang="de-DE"/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087438"/>
            <a:ext cx="34671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/>
              <a:t>These modules require +5V and GND to power them, and provide a 0 to 5V output. They provide +5V output when they "see" white, and a 0V output when they "see" black. </a:t>
            </a:r>
          </a:p>
        </p:txBody>
      </p:sp>
      <p:pic>
        <p:nvPicPr>
          <p:cNvPr id="1084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100" y="1338263"/>
            <a:ext cx="5133975" cy="1595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084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3943350"/>
            <a:ext cx="4656138" cy="191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084422" name="Rectangle 6"/>
          <p:cNvSpPr>
            <a:spLocks noChangeArrowheads="1"/>
          </p:cNvSpPr>
          <p:nvPr/>
        </p:nvSpPr>
        <p:spPr bwMode="auto">
          <a:xfrm>
            <a:off x="5068888" y="3803650"/>
            <a:ext cx="3732212" cy="2530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/>
              <a:t>These disks are manufactured out of high quality laminated color plastic to offer a very crisp black to white transition. This enables a wheel encoder sensor to easily see the transitions. </a:t>
            </a:r>
          </a:p>
        </p:txBody>
      </p:sp>
      <p:sp>
        <p:nvSpPr>
          <p:cNvPr id="1084423" name="Text Box 7"/>
          <p:cNvSpPr txBox="1">
            <a:spLocks noChangeArrowheads="1"/>
          </p:cNvSpPr>
          <p:nvPr/>
        </p:nvSpPr>
        <p:spPr bwMode="auto">
          <a:xfrm>
            <a:off x="2309813" y="6383338"/>
            <a:ext cx="4259262" cy="312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Source: </a:t>
            </a:r>
            <a:r>
              <a:rPr lang="de-DE" sz="1600"/>
              <a:t>http://www.active-robots.com/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using </a:t>
                </a:r>
                <a:r>
                  <a:rPr lang="en-US" dirty="0" err="1" smtClean="0"/>
                  <a:t>odometry</a:t>
                </a:r>
                <a:r>
                  <a:rPr lang="en-US" dirty="0" smtClean="0"/>
                  <a:t>, the robot keeps an internal estimate of its pose at all time</a:t>
                </a:r>
              </a:p>
              <a:p>
                <a:pPr lvl="1"/>
                <a:r>
                  <a:rPr lang="en-US" dirty="0" smtClean="0"/>
                  <a:t>for example, consider a robot moving from 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46207"/>
              </p:ext>
            </p:extLst>
          </p:nvPr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0" name="Equation" r:id="rId4" imgW="647640" imgH="711000" progId="Equation.3">
                  <p:embed/>
                </p:oleObj>
              </mc:Choice>
              <mc:Fallback>
                <p:oleObj name="Equation" r:id="rId4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892229"/>
              </p:ext>
            </p:extLst>
          </p:nvPr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1" name="Equation" r:id="rId6" imgW="596880" imgH="711000" progId="Equation.3">
                  <p:embed/>
                </p:oleObj>
              </mc:Choice>
              <mc:Fallback>
                <p:oleObj name="Equation" r:id="rId6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internal pose estimates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are treated as the control inputs to the robot: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46207"/>
              </p:ext>
            </p:extLst>
          </p:nvPr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0" name="Equation" r:id="rId4" imgW="647640" imgH="711000" progId="Equation.3">
                  <p:embed/>
                </p:oleObj>
              </mc:Choice>
              <mc:Fallback>
                <p:oleObj name="Equation" r:id="rId4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892229"/>
              </p:ext>
            </p:extLst>
          </p:nvPr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1" name="Equation" r:id="rId6" imgW="596880" imgH="711000" progId="Equation.3">
                  <p:embed/>
                </p:oleObj>
              </mc:Choice>
              <mc:Fallback>
                <p:oleObj name="Equation" r:id="rId6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376973"/>
              </p:ext>
            </p:extLst>
          </p:nvPr>
        </p:nvGraphicFramePr>
        <p:xfrm>
          <a:off x="3798094" y="1676400"/>
          <a:ext cx="154781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2" name="Equation" r:id="rId8" imgW="672840" imgH="482400" progId="Equation.3">
                  <p:embed/>
                </p:oleObj>
              </mc:Choice>
              <mc:Fallback>
                <p:oleObj name="Equation" r:id="rId8" imgW="672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094" y="1676400"/>
                        <a:ext cx="1547812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require a model of how the robot moves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there are an infinite number of possible motions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 r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0" name="Equation" r:id="rId4" imgW="647640" imgH="711000" progId="Equation.3">
                  <p:embed/>
                </p:oleObj>
              </mc:Choice>
              <mc:Fallback>
                <p:oleObj name="Equation" r:id="rId4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1" name="Equation" r:id="rId6" imgW="596880" imgH="711000" progId="Equation.3">
                  <p:embed/>
                </p:oleObj>
              </mc:Choice>
              <mc:Fallback>
                <p:oleObj name="Equation" r:id="rId6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the Density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compute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prob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prob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and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prob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use the appropriate probability density function; i.e., for zero-mean Gaussian noise: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prob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128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the motion is accomplished in 3 steps: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rotate in place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2" name="Equation" r:id="rId4" imgW="647640" imgH="711000" progId="Equation.3">
                  <p:embed/>
                </p:oleObj>
              </mc:Choice>
              <mc:Fallback>
                <p:oleObj name="Equation" r:id="rId4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3" name="Equation" r:id="rId6" imgW="596880" imgH="711000" progId="Equation.3">
                  <p:embed/>
                </p:oleObj>
              </mc:Choice>
              <mc:Fallback>
                <p:oleObj name="Equation" r:id="rId6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2171700" y="3975100"/>
            <a:ext cx="14859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2171700" y="3740150"/>
            <a:ext cx="148590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620755"/>
              </p:ext>
            </p:extLst>
          </p:nvPr>
        </p:nvGraphicFramePr>
        <p:xfrm>
          <a:off x="2946400" y="3740150"/>
          <a:ext cx="660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4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740150"/>
                        <a:ext cx="660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0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the motion is accomplished in 3 steps: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rotate in place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move in a straight line by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2" name="Equation" r:id="rId4" imgW="647640" imgH="711000" progId="Equation.3">
                  <p:embed/>
                </p:oleObj>
              </mc:Choice>
              <mc:Fallback>
                <p:oleObj name="Equation" r:id="rId4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3" name="Equation" r:id="rId6" imgW="596880" imgH="711000" progId="Equation.3">
                  <p:embed/>
                </p:oleObj>
              </mc:Choice>
              <mc:Fallback>
                <p:oleObj name="Equation" r:id="rId6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2171700" y="3975100"/>
            <a:ext cx="14859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2171700" y="3740150"/>
            <a:ext cx="148590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620755"/>
              </p:ext>
            </p:extLst>
          </p:nvPr>
        </p:nvGraphicFramePr>
        <p:xfrm>
          <a:off x="2946400" y="3740150"/>
          <a:ext cx="660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4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740150"/>
                        <a:ext cx="660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2171700" y="3187700"/>
            <a:ext cx="4622800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7" name="Object 22"/>
          <p:cNvGraphicFramePr>
            <a:graphicFrameLocks noChangeAspect="1"/>
          </p:cNvGraphicFramePr>
          <p:nvPr/>
        </p:nvGraphicFramePr>
        <p:xfrm>
          <a:off x="4565650" y="3498850"/>
          <a:ext cx="7508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5" name="Equation" r:id="rId10" imgW="317160" imgH="228600" progId="Equation.3">
                  <p:embed/>
                </p:oleObj>
              </mc:Choice>
              <mc:Fallback>
                <p:oleObj name="Equation" r:id="rId10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498850"/>
                        <a:ext cx="750888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6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the motion is accomplished in 3 steps: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rotate in place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move in a straight line by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/>
                  <a:t>rotate in place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731520" lvl="1" indent="-457200">
                  <a:buFont typeface="+mj-lt"/>
                  <a:buAutoNum type="arabicPeriod"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2" name="Equation" r:id="rId4" imgW="647640" imgH="711000" progId="Equation.3">
                  <p:embed/>
                </p:oleObj>
              </mc:Choice>
              <mc:Fallback>
                <p:oleObj name="Equation" r:id="rId4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3" name="Equation" r:id="rId6" imgW="596880" imgH="711000" progId="Equation.3">
                  <p:embed/>
                </p:oleObj>
              </mc:Choice>
              <mc:Fallback>
                <p:oleObj name="Equation" r:id="rId6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2171700" y="3975100"/>
            <a:ext cx="14859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2171700" y="3740150"/>
            <a:ext cx="148590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620755"/>
              </p:ext>
            </p:extLst>
          </p:nvPr>
        </p:nvGraphicFramePr>
        <p:xfrm>
          <a:off x="2946400" y="3740150"/>
          <a:ext cx="660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4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740150"/>
                        <a:ext cx="660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2171700" y="3187700"/>
            <a:ext cx="4622800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7" name="Object 22"/>
          <p:cNvGraphicFramePr>
            <a:graphicFrameLocks noChangeAspect="1"/>
          </p:cNvGraphicFramePr>
          <p:nvPr/>
        </p:nvGraphicFramePr>
        <p:xfrm>
          <a:off x="4565650" y="3498850"/>
          <a:ext cx="7508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5" name="Equation" r:id="rId10" imgW="317160" imgH="228600" progId="Equation.3">
                  <p:embed/>
                </p:oleObj>
              </mc:Choice>
              <mc:Fallback>
                <p:oleObj name="Equation" r:id="rId10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498850"/>
                        <a:ext cx="750888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6794500" y="2209800"/>
            <a:ext cx="8636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184400" y="2971800"/>
            <a:ext cx="5892800" cy="1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20" name="Object 24"/>
          <p:cNvGraphicFramePr>
            <a:graphicFrameLocks noChangeAspect="1"/>
          </p:cNvGraphicFramePr>
          <p:nvPr/>
        </p:nvGraphicFramePr>
        <p:xfrm>
          <a:off x="7351713" y="2495550"/>
          <a:ext cx="6905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6" name="Equation" r:id="rId12" imgW="291960" imgH="228600" progId="Equation.3">
                  <p:embed/>
                </p:oleObj>
              </mc:Choice>
              <mc:Fallback>
                <p:oleObj name="Equation" r:id="rId12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3" y="2495550"/>
                        <a:ext cx="6905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18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Odometry</a:t>
            </a:r>
            <a:r>
              <a:rPr lang="en-US" dirty="0"/>
              <a:t>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406525" y="47244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0" name="Equation" r:id="rId3" imgW="647640" imgH="711000" progId="Equation.3">
                  <p:embed/>
                </p:oleObj>
              </mc:Choice>
              <mc:Fallback>
                <p:oleObj name="Equation" r:id="rId3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7244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096000" y="396240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1" name="Equation" r:id="rId5" imgW="596880" imgH="711000" progId="Equation.3">
                  <p:embed/>
                </p:oleObj>
              </mc:Choice>
              <mc:Fallback>
                <p:oleObj name="Equation" r:id="rId5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96240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2615" y="6409809"/>
            <a:ext cx="645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bar indicates values in the robot's internal coordinate system</a:t>
            </a:r>
            <a:endParaRPr lang="en-US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2171700" y="3975100"/>
            <a:ext cx="14859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2171700" y="3740150"/>
            <a:ext cx="148590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620755"/>
              </p:ext>
            </p:extLst>
          </p:nvPr>
        </p:nvGraphicFramePr>
        <p:xfrm>
          <a:off x="2946400" y="3740150"/>
          <a:ext cx="660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2" name="Equation" r:id="rId7" imgW="279360" imgH="228600" progId="Equation.3">
                  <p:embed/>
                </p:oleObj>
              </mc:Choice>
              <mc:Fallback>
                <p:oleObj name="Equation" r:id="rId7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740150"/>
                        <a:ext cx="660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2171700" y="3187700"/>
            <a:ext cx="4622800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7" name="Object 22"/>
          <p:cNvGraphicFramePr>
            <a:graphicFrameLocks noChangeAspect="1"/>
          </p:cNvGraphicFramePr>
          <p:nvPr/>
        </p:nvGraphicFramePr>
        <p:xfrm>
          <a:off x="4565650" y="3498850"/>
          <a:ext cx="7508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3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498850"/>
                        <a:ext cx="750888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6794500" y="2209800"/>
            <a:ext cx="8636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184400" y="2971800"/>
            <a:ext cx="5892800" cy="1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20" name="Object 24"/>
          <p:cNvGraphicFramePr>
            <a:graphicFrameLocks noChangeAspect="1"/>
          </p:cNvGraphicFramePr>
          <p:nvPr/>
        </p:nvGraphicFramePr>
        <p:xfrm>
          <a:off x="7351713" y="2495550"/>
          <a:ext cx="6905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4" name="Equation" r:id="rId11" imgW="291960" imgH="228600" progId="Equation.3">
                  <p:embed/>
                </p:oleObj>
              </mc:Choice>
              <mc:Fallback>
                <p:oleObj name="Equation" r:id="rId11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3" y="2495550"/>
                        <a:ext cx="6905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381000" y="787400"/>
            <a:ext cx="4546600" cy="218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391500"/>
              </p:ext>
            </p:extLst>
          </p:nvPr>
        </p:nvGraphicFramePr>
        <p:xfrm>
          <a:off x="608013" y="847725"/>
          <a:ext cx="39354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5" name="Equation" r:id="rId13" imgW="1663560" imgH="279360" progId="Equation.3">
                  <p:embed/>
                </p:oleObj>
              </mc:Choice>
              <mc:Fallback>
                <p:oleObj name="Equation" r:id="rId13" imgW="1663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847725"/>
                        <a:ext cx="39354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402066"/>
              </p:ext>
            </p:extLst>
          </p:nvPr>
        </p:nvGraphicFramePr>
        <p:xfrm>
          <a:off x="608013" y="1552575"/>
          <a:ext cx="41449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6" name="Equation" r:id="rId15" imgW="1752480" imgH="241200" progId="Equation.3">
                  <p:embed/>
                </p:oleObj>
              </mc:Choice>
              <mc:Fallback>
                <p:oleObj name="Equation" r:id="rId15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1552575"/>
                        <a:ext cx="41449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677419"/>
              </p:ext>
            </p:extLst>
          </p:nvPr>
        </p:nvGraphicFramePr>
        <p:xfrm>
          <a:off x="608013" y="2212975"/>
          <a:ext cx="27035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7" name="Equation" r:id="rId17" imgW="1143000" imgH="241200" progId="Equation.3">
                  <p:embed/>
                </p:oleObj>
              </mc:Choice>
              <mc:Fallback>
                <p:oleObj name="Equation" r:id="rId17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2212975"/>
                        <a:ext cx="27035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8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7" name="Rectangle 1035"/>
          <p:cNvSpPr>
            <a:spLocks noChangeArrowheads="1"/>
          </p:cNvSpPr>
          <p:nvPr/>
        </p:nvSpPr>
        <p:spPr bwMode="auto">
          <a:xfrm>
            <a:off x="1905000" y="2781300"/>
            <a:ext cx="5422900" cy="2679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3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Noise Model for Odometry</a:t>
            </a:r>
          </a:p>
        </p:txBody>
      </p:sp>
      <p:sp>
        <p:nvSpPr>
          <p:cNvPr id="10434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difference between the true motion of the robot and the </a:t>
            </a:r>
            <a:r>
              <a:rPr lang="en-US" dirty="0" err="1" smtClean="0"/>
              <a:t>odometry</a:t>
            </a:r>
            <a:r>
              <a:rPr lang="en-US" dirty="0" smtClean="0"/>
              <a:t> motion is assumed to be a zero-mean random value</a:t>
            </a:r>
            <a:endParaRPr lang="en-US" dirty="0"/>
          </a:p>
        </p:txBody>
      </p:sp>
      <p:graphicFrame>
        <p:nvGraphicFramePr>
          <p:cNvPr id="1043462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05226"/>
              </p:ext>
            </p:extLst>
          </p:nvPr>
        </p:nvGraphicFramePr>
        <p:xfrm>
          <a:off x="2387600" y="2954338"/>
          <a:ext cx="38179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8" name="Equation" r:id="rId3" imgW="1523880" imgH="291960" progId="Equation.3">
                  <p:embed/>
                </p:oleObj>
              </mc:Choice>
              <mc:Fallback>
                <p:oleObj name="Equation" r:id="rId3" imgW="152388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954338"/>
                        <a:ext cx="381793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465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04730"/>
              </p:ext>
            </p:extLst>
          </p:nvPr>
        </p:nvGraphicFramePr>
        <p:xfrm>
          <a:off x="2387600" y="4402138"/>
          <a:ext cx="39433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29" name="Equation" r:id="rId5" imgW="1574640" imgH="291960" progId="Equation.3">
                  <p:embed/>
                </p:oleObj>
              </mc:Choice>
              <mc:Fallback>
                <p:oleObj name="Equation" r:id="rId5" imgW="157464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4402138"/>
                        <a:ext cx="39433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466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427305"/>
              </p:ext>
            </p:extLst>
          </p:nvPr>
        </p:nvGraphicFramePr>
        <p:xfrm>
          <a:off x="2362200" y="3679032"/>
          <a:ext cx="47990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0" name="Equation" r:id="rId7" imgW="1917360" imgH="291960" progId="Equation.3">
                  <p:embed/>
                </p:oleObj>
              </mc:Choice>
              <mc:Fallback>
                <p:oleObj name="Equation" r:id="rId7" imgW="191736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79032"/>
                        <a:ext cx="4799013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</a:t>
            </a:r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you are given the previous pose of the robot in world coordinates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) and the most recent </a:t>
                </a:r>
                <a:r>
                  <a:rPr lang="en-US" dirty="0" err="1" smtClean="0"/>
                  <a:t>odometry</a:t>
                </a:r>
                <a:r>
                  <a:rPr lang="en-US" dirty="0" smtClean="0"/>
                  <a:t> from the robot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how do you generate a random sample of the current pose of the robot in world coordinates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)?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use </a:t>
                </a:r>
                <a:r>
                  <a:rPr lang="en-US" dirty="0" err="1" smtClean="0"/>
                  <a:t>odometry</a:t>
                </a:r>
                <a:r>
                  <a:rPr lang="en-US" dirty="0" smtClean="0"/>
                  <a:t> to compute motion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use noise model to generate random true motion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use random true motion parameters to 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21" t="-1111" r="-2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104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Odometry Motion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3699" name="Rectangle 3"/>
              <p:cNvSpPr>
                <a:spLocks noChangeArrowheads="1"/>
              </p:cNvSpPr>
              <p:nvPr/>
            </p:nvSpPr>
            <p:spPr bwMode="auto">
              <a:xfrm>
                <a:off x="611188" y="1217613"/>
                <a:ext cx="8410575" cy="4799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 smtClean="0">
                    <a:solidFill>
                      <a:schemeClr val="folHlink"/>
                    </a:solidFill>
                  </a:rPr>
                  <a:t>Algorithm </a:t>
                </a:r>
                <a:r>
                  <a:rPr lang="en-US" sz="2000" b="1" dirty="0" err="1" smtClean="0">
                    <a:solidFill>
                      <a:schemeClr val="folHlink"/>
                    </a:solidFill>
                  </a:rPr>
                  <a:t>sample_motion_model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 smtClean="0"/>
                  <a:t>):</a:t>
                </a:r>
                <a:endParaRPr lang="en-US" sz="2000" i="1" dirty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 smtClean="0"/>
                  <a:t> </a:t>
                </a:r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𝑟𝑜𝑡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𝑟𝑜𝑡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𝑟𝑜𝑡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609600" indent="-609600">
                  <a:lnSpc>
                    <a:spcPct val="120000"/>
                  </a:lnSpc>
                  <a:spcBef>
                    <a:spcPct val="20000"/>
                  </a:spcBef>
                  <a:buFontTx/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5369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1217613"/>
                <a:ext cx="8410575" cy="4799012"/>
              </a:xfrm>
              <a:prstGeom prst="rect">
                <a:avLst/>
              </a:prstGeom>
              <a:blipFill rotWithShape="0">
                <a:blip r:embed="rId3"/>
                <a:stretch>
                  <a:fillRect l="-725" t="-127" b="-30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041623"/>
              </p:ext>
            </p:extLst>
          </p:nvPr>
        </p:nvGraphicFramePr>
        <p:xfrm>
          <a:off x="1295400" y="1676400"/>
          <a:ext cx="306684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8" name="Equation" r:id="rId4" imgW="1752480" imgH="241200" progId="Equation.3">
                  <p:embed/>
                </p:oleObj>
              </mc:Choice>
              <mc:Fallback>
                <p:oleObj name="Equation" r:id="rId4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3066840" cy="422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860895"/>
              </p:ext>
            </p:extLst>
          </p:nvPr>
        </p:nvGraphicFramePr>
        <p:xfrm>
          <a:off x="1295400" y="2025720"/>
          <a:ext cx="291123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9" name="Equation" r:id="rId6" imgW="1663560" imgH="279360" progId="Equation.3">
                  <p:embed/>
                </p:oleObj>
              </mc:Choice>
              <mc:Fallback>
                <p:oleObj name="Equation" r:id="rId6" imgW="1663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25720"/>
                        <a:ext cx="2911230" cy="488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49679"/>
              </p:ext>
            </p:extLst>
          </p:nvPr>
        </p:nvGraphicFramePr>
        <p:xfrm>
          <a:off x="1295400" y="2514600"/>
          <a:ext cx="200025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0" name="Equation" r:id="rId8" imgW="1143000" imgH="241200" progId="Equation.3">
                  <p:embed/>
                </p:oleObj>
              </mc:Choice>
              <mc:Fallback>
                <p:oleObj name="Equation" r:id="rId8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2000250" cy="42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35174"/>
              </p:ext>
            </p:extLst>
          </p:nvPr>
        </p:nvGraphicFramePr>
        <p:xfrm>
          <a:off x="1295400" y="2943343"/>
          <a:ext cx="41560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1" name="Equation" r:id="rId10" imgW="2374560" imgH="253800" progId="Equation.3">
                  <p:embed/>
                </p:oleObj>
              </mc:Choice>
              <mc:Fallback>
                <p:oleObj name="Equation" r:id="rId10" imgW="237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43343"/>
                        <a:ext cx="41560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801217"/>
              </p:ext>
            </p:extLst>
          </p:nvPr>
        </p:nvGraphicFramePr>
        <p:xfrm>
          <a:off x="1295400" y="3819661"/>
          <a:ext cx="4244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2" name="Equation" r:id="rId12" imgW="2425680" imgH="253800" progId="Equation.3">
                  <p:embed/>
                </p:oleObj>
              </mc:Choice>
              <mc:Fallback>
                <p:oleObj name="Equation" r:id="rId12" imgW="2425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19661"/>
                        <a:ext cx="4244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230714"/>
              </p:ext>
            </p:extLst>
          </p:nvPr>
        </p:nvGraphicFramePr>
        <p:xfrm>
          <a:off x="1295400" y="3365594"/>
          <a:ext cx="51784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3" name="Equation" r:id="rId14" imgW="2958840" imgH="253800" progId="Equation.3">
                  <p:embed/>
                </p:oleObj>
              </mc:Choice>
              <mc:Fallback>
                <p:oleObj name="Equation" r:id="rId14" imgW="2958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65594"/>
                        <a:ext cx="517842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8971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7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0025"/>
            <a:ext cx="8424863" cy="790575"/>
          </a:xfrm>
        </p:spPr>
        <p:txBody>
          <a:bodyPr/>
          <a:lstStyle/>
          <a:p>
            <a:r>
              <a:rPr lang="en-US" dirty="0"/>
              <a:t>Sampling from Our Motion Model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1676400"/>
            <a:ext cx="5434012" cy="4324350"/>
            <a:chOff x="1201" y="994"/>
            <a:chExt cx="3423" cy="2724"/>
          </a:xfrm>
        </p:grpSpPr>
        <p:pic>
          <p:nvPicPr>
            <p:cNvPr id="1039363" name="Picture 3" descr="mot1c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1" y="994"/>
              <a:ext cx="3423" cy="2724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1039364" name="Text Box 4"/>
            <p:cNvSpPr txBox="1">
              <a:spLocks noChangeArrowheads="1"/>
            </p:cNvSpPr>
            <p:nvPr/>
          </p:nvSpPr>
          <p:spPr bwMode="auto">
            <a:xfrm>
              <a:off x="1871" y="2698"/>
              <a:ext cx="676" cy="3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key to computing                         for the </a:t>
            </a:r>
            <a:r>
              <a:rPr lang="en-US" dirty="0" err="1" smtClean="0"/>
              <a:t>odometry</a:t>
            </a:r>
            <a:r>
              <a:rPr lang="en-US" dirty="0" smtClean="0"/>
              <a:t> motion model is to remember that the robot has an internal estimate of its pose </a:t>
            </a:r>
            <a:endParaRPr lang="en-US" dirty="0"/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3589337" y="838200"/>
          <a:ext cx="19653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9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7" y="838200"/>
                        <a:ext cx="196532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6419850" y="2590800"/>
            <a:ext cx="8509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1879600" y="4394200"/>
            <a:ext cx="1473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282700" y="38481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841500" y="43688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5835650" y="30607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394450" y="32004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1797050" y="3581400"/>
            <a:ext cx="4603750" cy="78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828800" y="4343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400800" y="3581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82280" name="Object 2"/>
          <p:cNvGraphicFramePr>
            <a:graphicFrameLocks noChangeAspect="1"/>
          </p:cNvGraphicFramePr>
          <p:nvPr/>
        </p:nvGraphicFramePr>
        <p:xfrm>
          <a:off x="3019425" y="4314825"/>
          <a:ext cx="3508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0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4314825"/>
                        <a:ext cx="3508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1" name="Object 2"/>
          <p:cNvGraphicFramePr>
            <a:graphicFrameLocks noChangeAspect="1"/>
          </p:cNvGraphicFramePr>
          <p:nvPr/>
        </p:nvGraphicFramePr>
        <p:xfrm>
          <a:off x="6919913" y="3048000"/>
          <a:ext cx="4079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1" name="Equation" r:id="rId7" imgW="177480" imgH="203040" progId="Equation.3">
                  <p:embed/>
                </p:oleObj>
              </mc:Choice>
              <mc:Fallback>
                <p:oleObj name="Equation" r:id="rId7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913" y="3048000"/>
                        <a:ext cx="40798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4" name="Object 3"/>
          <p:cNvGraphicFramePr>
            <a:graphicFrameLocks noChangeAspect="1"/>
          </p:cNvGraphicFramePr>
          <p:nvPr/>
        </p:nvGraphicFramePr>
        <p:xfrm>
          <a:off x="747713" y="22098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2" name="Equation" r:id="rId9" imgW="647640" imgH="711000" progId="Equation.3">
                  <p:embed/>
                </p:oleObj>
              </mc:Choice>
              <mc:Fallback>
                <p:oleObj name="Equation" r:id="rId9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2098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5" name="Object 4"/>
          <p:cNvGraphicFramePr>
            <a:graphicFrameLocks noChangeAspect="1"/>
          </p:cNvGraphicFramePr>
          <p:nvPr/>
        </p:nvGraphicFramePr>
        <p:xfrm>
          <a:off x="4495800" y="178435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3" name="Equation" r:id="rId11" imgW="596880" imgH="711000" progId="Equation.3">
                  <p:embed/>
                </p:oleObj>
              </mc:Choice>
              <mc:Fallback>
                <p:oleObj name="Equation" r:id="rId11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78435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469871" y="5486400"/>
            <a:ext cx="220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robot’s internal 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a robot has a map of its environment and it needs to find its pose in the environment</a:t>
            </a:r>
          </a:p>
          <a:p>
            <a:pPr lvl="1"/>
            <a:r>
              <a:rPr lang="en-US" dirty="0" smtClean="0"/>
              <a:t>this is the robot localization problem</a:t>
            </a:r>
          </a:p>
          <a:p>
            <a:pPr lvl="1"/>
            <a:r>
              <a:rPr lang="en-US" dirty="0" smtClean="0"/>
              <a:t>several variants of the problem</a:t>
            </a:r>
          </a:p>
          <a:p>
            <a:pPr lvl="2"/>
            <a:r>
              <a:rPr lang="en-US" dirty="0" smtClean="0"/>
              <a:t>the robot knows where it is initially</a:t>
            </a:r>
          </a:p>
          <a:p>
            <a:pPr lvl="2"/>
            <a:r>
              <a:rPr lang="en-US" dirty="0" smtClean="0"/>
              <a:t>the robot does not know where it is initially</a:t>
            </a:r>
          </a:p>
          <a:p>
            <a:pPr lvl="2"/>
            <a:r>
              <a:rPr lang="en-US" dirty="0" smtClean="0"/>
              <a:t>kidnapped robot: at any time, the robot can be teleported to another location in the environment</a:t>
            </a:r>
          </a:p>
          <a:p>
            <a:r>
              <a:rPr lang="en-US" dirty="0" smtClean="0"/>
              <a:t>a popular solution to the localization problem is the particle filter</a:t>
            </a:r>
          </a:p>
          <a:p>
            <a:pPr lvl="1"/>
            <a:r>
              <a:rPr lang="en-US" dirty="0" smtClean="0"/>
              <a:t>uses simulation to sample the state density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5943600" y="4808537"/>
          <a:ext cx="19653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9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808537"/>
                        <a:ext cx="19653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key to computing                         for the </a:t>
            </a:r>
            <a:r>
              <a:rPr lang="en-US" dirty="0" err="1" smtClean="0"/>
              <a:t>odometry</a:t>
            </a:r>
            <a:r>
              <a:rPr lang="en-US" dirty="0" smtClean="0"/>
              <a:t> motion model is to remember that the robot has an internal estimate of its pose </a:t>
            </a:r>
            <a:endParaRPr lang="en-US" dirty="0"/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3589337" y="838200"/>
          <a:ext cx="19653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8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7" y="838200"/>
                        <a:ext cx="196532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6419850" y="2590800"/>
            <a:ext cx="8509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1879600" y="4394200"/>
            <a:ext cx="1473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282700" y="38481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841500" y="43688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5835650" y="30607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394450" y="32004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1797050" y="3581400"/>
            <a:ext cx="4603750" cy="78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828800" y="4343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400800" y="3581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82280" name="Object 2"/>
          <p:cNvGraphicFramePr>
            <a:graphicFrameLocks noChangeAspect="1"/>
          </p:cNvGraphicFramePr>
          <p:nvPr/>
        </p:nvGraphicFramePr>
        <p:xfrm>
          <a:off x="3048000" y="4343400"/>
          <a:ext cx="292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9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343400"/>
                        <a:ext cx="2921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1" name="Object 2"/>
          <p:cNvGraphicFramePr>
            <a:graphicFrameLocks noChangeAspect="1"/>
          </p:cNvGraphicFramePr>
          <p:nvPr/>
        </p:nvGraphicFramePr>
        <p:xfrm>
          <a:off x="6934200" y="3094037"/>
          <a:ext cx="3794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0" name="Equation" r:id="rId7" imgW="164880" imgH="177480" progId="Equation.3">
                  <p:embed/>
                </p:oleObj>
              </mc:Choice>
              <mc:Fallback>
                <p:oleObj name="Equation" r:id="rId7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094037"/>
                        <a:ext cx="37941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2" name="Object 3"/>
          <p:cNvGraphicFramePr>
            <a:graphicFrameLocks noChangeAspect="1"/>
          </p:cNvGraphicFramePr>
          <p:nvPr/>
        </p:nvGraphicFramePr>
        <p:xfrm>
          <a:off x="1130300" y="4876800"/>
          <a:ext cx="14605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1" name="Equation" r:id="rId9" imgW="634680" imgH="711000" progId="Equation.3">
                  <p:embed/>
                </p:oleObj>
              </mc:Choice>
              <mc:Fallback>
                <p:oleObj name="Equation" r:id="rId9" imgW="6346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876800"/>
                        <a:ext cx="14605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3" name="Object 4"/>
          <p:cNvGraphicFramePr>
            <a:graphicFrameLocks noChangeAspect="1"/>
          </p:cNvGraphicFramePr>
          <p:nvPr/>
        </p:nvGraphicFramePr>
        <p:xfrm>
          <a:off x="5734050" y="4114800"/>
          <a:ext cx="1344613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2" name="Equation" r:id="rId11" imgW="583920" imgH="711000" progId="Equation.3">
                  <p:embed/>
                </p:oleObj>
              </mc:Choice>
              <mc:Fallback>
                <p:oleObj name="Equation" r:id="rId11" imgW="583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4114800"/>
                        <a:ext cx="1344613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985942" y="5486400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key to computing                         for the </a:t>
            </a:r>
            <a:r>
              <a:rPr lang="en-US" dirty="0" err="1" smtClean="0"/>
              <a:t>odometry</a:t>
            </a:r>
            <a:r>
              <a:rPr lang="en-US" dirty="0" smtClean="0"/>
              <a:t> motion model is to remember that the robot has an internal estimate of its pose </a:t>
            </a:r>
            <a:endParaRPr lang="en-US" dirty="0"/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3589337" y="838200"/>
          <a:ext cx="19653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2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7" y="838200"/>
                        <a:ext cx="196532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6419850" y="2590800"/>
            <a:ext cx="8509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1879600" y="4394200"/>
            <a:ext cx="1473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282700" y="38481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841500" y="43688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5835650" y="30607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394450" y="32004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1797050" y="3581400"/>
            <a:ext cx="4603750" cy="78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828800" y="4343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400800" y="3581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82280" name="Object 2"/>
          <p:cNvGraphicFramePr>
            <a:graphicFrameLocks noChangeAspect="1"/>
          </p:cNvGraphicFramePr>
          <p:nvPr/>
        </p:nvGraphicFramePr>
        <p:xfrm>
          <a:off x="3019425" y="4314825"/>
          <a:ext cx="3508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3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4314825"/>
                        <a:ext cx="3508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1" name="Object 2"/>
          <p:cNvGraphicFramePr>
            <a:graphicFrameLocks noChangeAspect="1"/>
          </p:cNvGraphicFramePr>
          <p:nvPr/>
        </p:nvGraphicFramePr>
        <p:xfrm>
          <a:off x="6919913" y="3048000"/>
          <a:ext cx="4079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4" name="Equation" r:id="rId7" imgW="177480" imgH="203040" progId="Equation.3">
                  <p:embed/>
                </p:oleObj>
              </mc:Choice>
              <mc:Fallback>
                <p:oleObj name="Equation" r:id="rId7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913" y="3048000"/>
                        <a:ext cx="40798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4" name="Object 3"/>
          <p:cNvGraphicFramePr>
            <a:graphicFrameLocks noChangeAspect="1"/>
          </p:cNvGraphicFramePr>
          <p:nvPr/>
        </p:nvGraphicFramePr>
        <p:xfrm>
          <a:off x="747713" y="2209800"/>
          <a:ext cx="148907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5" name="Equation" r:id="rId9" imgW="647640" imgH="711000" progId="Equation.3">
                  <p:embed/>
                </p:oleObj>
              </mc:Choice>
              <mc:Fallback>
                <p:oleObj name="Equation" r:id="rId9" imgW="64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209800"/>
                        <a:ext cx="1489075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5" name="Object 4"/>
          <p:cNvGraphicFramePr>
            <a:graphicFrameLocks noChangeAspect="1"/>
          </p:cNvGraphicFramePr>
          <p:nvPr/>
        </p:nvGraphicFramePr>
        <p:xfrm>
          <a:off x="4495800" y="1784350"/>
          <a:ext cx="13731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6" name="Equation" r:id="rId11" imgW="596880" imgH="711000" progId="Equation.3">
                  <p:embed/>
                </p:oleObj>
              </mc:Choice>
              <mc:Fallback>
                <p:oleObj name="Equation" r:id="rId11" imgW="59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784350"/>
                        <a:ext cx="1373187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469871" y="5486400"/>
            <a:ext cx="220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robot’s internal 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control vector is made up of the robot </a:t>
            </a:r>
            <a:r>
              <a:rPr lang="en-US" dirty="0" err="1" smtClean="0"/>
              <a:t>odometry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the robot’s internal pose estimates to compute the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endParaRPr lang="en-US" dirty="0"/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2590800" y="4159250"/>
          <a:ext cx="39354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4" name="Equation" r:id="rId3" imgW="1663560" imgH="279360" progId="Equation.3">
                  <p:embed/>
                </p:oleObj>
              </mc:Choice>
              <mc:Fallback>
                <p:oleObj name="Equation" r:id="rId3" imgW="1663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59250"/>
                        <a:ext cx="393541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2590800" y="4864100"/>
          <a:ext cx="41449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5" name="Equation" r:id="rId5" imgW="1752480" imgH="241200" progId="Equation.3">
                  <p:embed/>
                </p:oleObj>
              </mc:Choice>
              <mc:Fallback>
                <p:oleObj name="Equation" r:id="rId5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64100"/>
                        <a:ext cx="41449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2590800" y="5524500"/>
          <a:ext cx="27035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6" name="Equation" r:id="rId7" imgW="1143000" imgH="241200" progId="Equation.3">
                  <p:embed/>
                </p:oleObj>
              </mc:Choice>
              <mc:Fallback>
                <p:oleObj name="Equation" r:id="rId7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524500"/>
                        <a:ext cx="27035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78914"/>
              </p:ext>
            </p:extLst>
          </p:nvPr>
        </p:nvGraphicFramePr>
        <p:xfrm>
          <a:off x="3797300" y="1895475"/>
          <a:ext cx="15494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7" name="Equation" r:id="rId9" imgW="672840" imgH="482400" progId="Equation.3">
                  <p:embed/>
                </p:oleObj>
              </mc:Choice>
              <mc:Fallback>
                <p:oleObj name="Equation" r:id="rId9" imgW="672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1895475"/>
                        <a:ext cx="1549400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855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the given poses to compute the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as with the velocity motion model, we have to solve the inverse kinematics problem here</a:t>
            </a:r>
          </a:p>
          <a:p>
            <a:pPr lvl="1"/>
            <a:r>
              <a:rPr lang="en-US" dirty="0" smtClean="0">
                <a:cs typeface="Times New Roman"/>
              </a:rPr>
              <a:t>but the problem is much simpler than in the velocity motion model</a:t>
            </a:r>
            <a:endParaRPr lang="en-US" dirty="0"/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2620963" y="1752600"/>
          <a:ext cx="38750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8" name="Equation" r:id="rId3" imgW="1638000" imgH="279360" progId="Equation.3">
                  <p:embed/>
                </p:oleObj>
              </mc:Choice>
              <mc:Fallback>
                <p:oleObj name="Equation" r:id="rId3" imgW="1638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1752600"/>
                        <a:ext cx="3875087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2635250" y="2443163"/>
          <a:ext cx="40544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9" name="Equation" r:id="rId5" imgW="1714320" imgH="253800" progId="Equation.3">
                  <p:embed/>
                </p:oleObj>
              </mc:Choice>
              <mc:Fallback>
                <p:oleObj name="Equation" r:id="rId5" imgW="1714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2443163"/>
                        <a:ext cx="405447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2635250" y="3103563"/>
          <a:ext cx="26130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0" name="Equation" r:id="rId7" imgW="1104840" imgH="253800" progId="Equation.3">
                  <p:embed/>
                </p:oleObj>
              </mc:Choice>
              <mc:Fallback>
                <p:oleObj name="Equation" r:id="rId7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3103563"/>
                        <a:ext cx="26130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743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the noise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which makes it easy to compute the probability densities of observing the differences in the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endParaRPr lang="en-US" dirty="0"/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25602"/>
              </p:ext>
            </p:extLst>
          </p:nvPr>
        </p:nvGraphicFramePr>
        <p:xfrm>
          <a:off x="2819400" y="1905000"/>
          <a:ext cx="38179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6" name="Equation" r:id="rId3" imgW="1523880" imgH="291960" progId="Equation.3">
                  <p:embed/>
                </p:oleObj>
              </mc:Choice>
              <mc:Fallback>
                <p:oleObj name="Equation" r:id="rId3" imgW="1523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5000"/>
                        <a:ext cx="381793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05996"/>
              </p:ext>
            </p:extLst>
          </p:nvPr>
        </p:nvGraphicFramePr>
        <p:xfrm>
          <a:off x="2819400" y="2514600"/>
          <a:ext cx="39433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7" name="Equation" r:id="rId5" imgW="1574640" imgH="291960" progId="Equation.3">
                  <p:embed/>
                </p:oleObj>
              </mc:Choice>
              <mc:Fallback>
                <p:oleObj name="Equation" r:id="rId5" imgW="15746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14600"/>
                        <a:ext cx="39433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78166"/>
              </p:ext>
            </p:extLst>
          </p:nvPr>
        </p:nvGraphicFramePr>
        <p:xfrm>
          <a:off x="2820987" y="1295400"/>
          <a:ext cx="47990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8" name="Equation" r:id="rId7" imgW="1917360" imgH="291960" progId="Equation.3">
                  <p:embed/>
                </p:oleObj>
              </mc:Choice>
              <mc:Fallback>
                <p:oleObj name="Equation" r:id="rId7" imgW="19173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7" y="1295400"/>
                        <a:ext cx="4799013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989017"/>
              </p:ext>
            </p:extLst>
          </p:nvPr>
        </p:nvGraphicFramePr>
        <p:xfrm>
          <a:off x="788988" y="4191000"/>
          <a:ext cx="7564437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9" name="Equation" r:id="rId9" imgW="3022560" imgH="253800" progId="Equation.3">
                  <p:embed/>
                </p:oleObj>
              </mc:Choice>
              <mc:Fallback>
                <p:oleObj name="Equation" r:id="rId9" imgW="3022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4191000"/>
                        <a:ext cx="7564437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053744"/>
              </p:ext>
            </p:extLst>
          </p:nvPr>
        </p:nvGraphicFramePr>
        <p:xfrm>
          <a:off x="788988" y="4894796"/>
          <a:ext cx="61404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0" name="Equation" r:id="rId11" imgW="2450880" imgH="253800" progId="Equation.3">
                  <p:embed/>
                </p:oleObj>
              </mc:Choice>
              <mc:Fallback>
                <p:oleObj name="Equation" r:id="rId11" imgW="245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4894796"/>
                        <a:ext cx="61404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172715"/>
              </p:ext>
            </p:extLst>
          </p:nvPr>
        </p:nvGraphicFramePr>
        <p:xfrm>
          <a:off x="788988" y="5529796"/>
          <a:ext cx="62325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1" name="Equation" r:id="rId13" imgW="2489040" imgH="253800" progId="Equation.3">
                  <p:embed/>
                </p:oleObj>
              </mc:Choice>
              <mc:Fallback>
                <p:oleObj name="Equation" r:id="rId13" imgW="2489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529796"/>
                        <a:ext cx="62325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396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8052-79A2-4ABD-ABA9-CB74029C59E1}" type="slidenum">
              <a:rPr lang="en-US"/>
              <a:pPr/>
              <a:t>35</a:t>
            </a:fld>
            <a:endParaRPr lang="en-US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326"/>
            <a:ext cx="8424863" cy="903288"/>
          </a:xfrm>
        </p:spPr>
        <p:txBody>
          <a:bodyPr/>
          <a:lstStyle/>
          <a:p>
            <a:r>
              <a:rPr lang="de-DE" dirty="0" smtClean="0"/>
              <a:t>Odometry Motion Model</a:t>
            </a:r>
            <a:endParaRPr lang="de-DE" dirty="0"/>
          </a:p>
        </p:txBody>
      </p:sp>
      <p:graphicFrame>
        <p:nvGraphicFramePr>
          <p:cNvPr id="1067014" name="Object 6"/>
          <p:cNvGraphicFramePr>
            <a:graphicFrameLocks noChangeAspect="1"/>
          </p:cNvGraphicFramePr>
          <p:nvPr/>
        </p:nvGraphicFramePr>
        <p:xfrm>
          <a:off x="1473960" y="1800225"/>
          <a:ext cx="3218015" cy="55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2" name="Equation" r:id="rId3" imgW="1663560" imgH="279360" progId="Equation.3">
                  <p:embed/>
                </p:oleObj>
              </mc:Choice>
              <mc:Fallback>
                <p:oleObj name="Equation" r:id="rId3" imgW="1663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960" y="1800225"/>
                        <a:ext cx="3218015" cy="550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15" name="Object 7"/>
          <p:cNvGraphicFramePr>
            <a:graphicFrameLocks noChangeAspect="1"/>
          </p:cNvGraphicFramePr>
          <p:nvPr/>
        </p:nvGraphicFramePr>
        <p:xfrm>
          <a:off x="1464272" y="2260729"/>
          <a:ext cx="3389169" cy="47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3" name="Equation" r:id="rId5" imgW="1752480" imgH="241200" progId="Equation.3">
                  <p:embed/>
                </p:oleObj>
              </mc:Choice>
              <mc:Fallback>
                <p:oleObj name="Equation" r:id="rId5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272" y="2260729"/>
                        <a:ext cx="3389169" cy="47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16" name="Object 8"/>
          <p:cNvGraphicFramePr>
            <a:graphicFrameLocks noChangeAspect="1"/>
          </p:cNvGraphicFramePr>
          <p:nvPr/>
        </p:nvGraphicFramePr>
        <p:xfrm>
          <a:off x="1452970" y="2642529"/>
          <a:ext cx="2210468" cy="47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4" name="Equation" r:id="rId7" imgW="1143000" imgH="241200" progId="Equation.3">
                  <p:embed/>
                </p:oleObj>
              </mc:Choice>
              <mc:Fallback>
                <p:oleObj name="Equation" r:id="rId7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970" y="2642529"/>
                        <a:ext cx="2210468" cy="47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18" name="Object 10"/>
          <p:cNvGraphicFramePr>
            <a:graphicFrameLocks noChangeAspect="1"/>
          </p:cNvGraphicFramePr>
          <p:nvPr/>
        </p:nvGraphicFramePr>
        <p:xfrm>
          <a:off x="1457814" y="3072891"/>
          <a:ext cx="3167960" cy="550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5" name="Equation" r:id="rId9" imgW="1638000" imgH="279360" progId="Equation.3">
                  <p:embed/>
                </p:oleObj>
              </mc:Choice>
              <mc:Fallback>
                <p:oleObj name="Equation" r:id="rId9" imgW="1638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814" y="3072891"/>
                        <a:ext cx="3167960" cy="550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808204"/>
              </p:ext>
            </p:extLst>
          </p:nvPr>
        </p:nvGraphicFramePr>
        <p:xfrm>
          <a:off x="1468438" y="3532188"/>
          <a:ext cx="33162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6" name="Equation" r:id="rId11" imgW="1714320" imgH="253800" progId="Equation.3">
                  <p:embed/>
                </p:oleObj>
              </mc:Choice>
              <mc:Fallback>
                <p:oleObj name="Equation" r:id="rId11" imgW="1714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3532188"/>
                        <a:ext cx="33162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20" name="Object 12"/>
          <p:cNvGraphicFramePr>
            <a:graphicFrameLocks noChangeAspect="1"/>
          </p:cNvGraphicFramePr>
          <p:nvPr/>
        </p:nvGraphicFramePr>
        <p:xfrm>
          <a:off x="1457814" y="3923568"/>
          <a:ext cx="2137808" cy="50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7" name="Equation" r:id="rId13" imgW="1104840" imgH="253800" progId="Equation.3">
                  <p:embed/>
                </p:oleObj>
              </mc:Choice>
              <mc:Fallback>
                <p:oleObj name="Equation" r:id="rId13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814" y="3923568"/>
                        <a:ext cx="2137808" cy="502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21" name="Object 13"/>
          <p:cNvGraphicFramePr>
            <a:graphicFrameLocks noChangeAspect="1"/>
          </p:cNvGraphicFramePr>
          <p:nvPr/>
        </p:nvGraphicFramePr>
        <p:xfrm>
          <a:off x="1447800" y="4343400"/>
          <a:ext cx="4445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8" name="Equation" r:id="rId15" imgW="2298600" imgH="253800" progId="Equation.3">
                  <p:embed/>
                </p:oleObj>
              </mc:Choice>
              <mc:Fallback>
                <p:oleObj name="Equation" r:id="rId15" imgW="229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343400"/>
                        <a:ext cx="44450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22" name="Object 14"/>
          <p:cNvGraphicFramePr>
            <a:graphicFrameLocks noChangeAspect="1"/>
          </p:cNvGraphicFramePr>
          <p:nvPr/>
        </p:nvGraphicFramePr>
        <p:xfrm>
          <a:off x="1447800" y="4724400"/>
          <a:ext cx="55991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9" name="Equation" r:id="rId17" imgW="2895480" imgH="253800" progId="Equation.3">
                  <p:embed/>
                </p:oleObj>
              </mc:Choice>
              <mc:Fallback>
                <p:oleObj name="Equation" r:id="rId17" imgW="2895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559911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023" name="Object 15"/>
          <p:cNvGraphicFramePr>
            <a:graphicFrameLocks noChangeAspect="1"/>
          </p:cNvGraphicFramePr>
          <p:nvPr/>
        </p:nvGraphicFramePr>
        <p:xfrm>
          <a:off x="1408112" y="5181600"/>
          <a:ext cx="45418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0" name="Equation" r:id="rId19" imgW="2349360" imgH="253800" progId="Equation.3">
                  <p:embed/>
                </p:oleObj>
              </mc:Choice>
              <mc:Fallback>
                <p:oleObj name="Equation" r:id="rId19" imgW="2349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2" y="5181600"/>
                        <a:ext cx="45418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7028" name="Rectangle 20"/>
          <p:cNvSpPr>
            <a:spLocks noChangeArrowheads="1"/>
          </p:cNvSpPr>
          <p:nvPr/>
        </p:nvSpPr>
        <p:spPr bwMode="auto">
          <a:xfrm>
            <a:off x="738188" y="1420813"/>
            <a:ext cx="78390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>
                <a:solidFill>
                  <a:schemeClr val="folHlink"/>
                </a:solidFill>
              </a:rPr>
              <a:t>Algorithm </a:t>
            </a:r>
            <a:r>
              <a:rPr lang="en-US" sz="2000" b="1" dirty="0" err="1">
                <a:solidFill>
                  <a:schemeClr val="folHlink"/>
                </a:solidFill>
              </a:rPr>
              <a:t>motion_model_odometry</a:t>
            </a:r>
            <a:r>
              <a:rPr lang="en-US" sz="2000" b="1" dirty="0">
                <a:solidFill>
                  <a:schemeClr val="folHlink"/>
                </a:solidFill>
              </a:rPr>
              <a:t>(</a:t>
            </a:r>
            <a:r>
              <a:rPr lang="en-US" sz="2000" b="1" dirty="0" err="1">
                <a:solidFill>
                  <a:schemeClr val="folHlink"/>
                </a:solidFill>
              </a:rPr>
              <a:t>x,x’,u</a:t>
            </a:r>
            <a:r>
              <a:rPr lang="en-US" sz="2000" b="1" dirty="0">
                <a:solidFill>
                  <a:schemeClr val="folHlink"/>
                </a:solidFill>
              </a:rPr>
              <a:t>)</a:t>
            </a:r>
            <a:endParaRPr lang="en-US" sz="2000" dirty="0"/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dirty="0">
                <a:solidFill>
                  <a:schemeClr val="folHlink"/>
                </a:solidFill>
              </a:rPr>
              <a:t>return  </a:t>
            </a:r>
            <a:r>
              <a:rPr lang="en-US" sz="2400" i="1" dirty="0">
                <a:latin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</a:rPr>
              <a:t> · p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</a:rPr>
              <a:t> · p</a:t>
            </a:r>
            <a:r>
              <a:rPr lang="en-US" sz="2400" baseline="-25000" dirty="0">
                <a:latin typeface="Times New Roman" pitchFamily="18" charset="0"/>
              </a:rPr>
              <a:t>3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180013" y="2211388"/>
            <a:ext cx="3692525" cy="546100"/>
            <a:chOff x="3263" y="1393"/>
            <a:chExt cx="2326" cy="344"/>
          </a:xfrm>
        </p:grpSpPr>
        <p:sp>
          <p:nvSpPr>
            <p:cNvPr id="1067031" name="Text Box 23"/>
            <p:cNvSpPr txBox="1">
              <a:spLocks noChangeArrowheads="1"/>
            </p:cNvSpPr>
            <p:nvPr/>
          </p:nvSpPr>
          <p:spPr bwMode="auto">
            <a:xfrm>
              <a:off x="3829" y="1428"/>
              <a:ext cx="176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odometry values (u)</a:t>
              </a:r>
              <a:endParaRPr lang="de-DE" sz="2000"/>
            </a:p>
          </p:txBody>
        </p:sp>
        <p:sp>
          <p:nvSpPr>
            <p:cNvPr id="1067033" name="Line 25"/>
            <p:cNvSpPr>
              <a:spLocks noChangeShapeType="1"/>
            </p:cNvSpPr>
            <p:nvPr/>
          </p:nvSpPr>
          <p:spPr bwMode="auto">
            <a:xfrm flipH="1">
              <a:off x="3295" y="1569"/>
              <a:ext cx="552" cy="168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034" name="Line 26"/>
            <p:cNvSpPr>
              <a:spLocks noChangeShapeType="1"/>
            </p:cNvSpPr>
            <p:nvPr/>
          </p:nvSpPr>
          <p:spPr bwMode="auto">
            <a:xfrm flipH="1">
              <a:off x="3263" y="1566"/>
              <a:ext cx="581" cy="11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035" name="Line 27"/>
            <p:cNvSpPr>
              <a:spLocks noChangeShapeType="1"/>
            </p:cNvSpPr>
            <p:nvPr/>
          </p:nvSpPr>
          <p:spPr bwMode="auto">
            <a:xfrm flipH="1" flipV="1">
              <a:off x="3287" y="1393"/>
              <a:ext cx="557" cy="169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7039" name="Text Box 31"/>
          <p:cNvSpPr txBox="1">
            <a:spLocks noChangeArrowheads="1"/>
          </p:cNvSpPr>
          <p:nvPr/>
        </p:nvSpPr>
        <p:spPr bwMode="auto">
          <a:xfrm>
            <a:off x="5783639" y="3590926"/>
            <a:ext cx="2979361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   values of interest (</a:t>
            </a:r>
            <a:r>
              <a:rPr lang="en-US" sz="2000" dirty="0" err="1"/>
              <a:t>x,x</a:t>
            </a:r>
            <a:r>
              <a:rPr lang="en-US" sz="2000" dirty="0"/>
              <a:t>’)</a:t>
            </a:r>
            <a:endParaRPr lang="de-DE" sz="2000" dirty="0"/>
          </a:p>
        </p:txBody>
      </p:sp>
      <p:sp>
        <p:nvSpPr>
          <p:cNvPr id="1067040" name="Line 32"/>
          <p:cNvSpPr>
            <a:spLocks noChangeShapeType="1"/>
          </p:cNvSpPr>
          <p:nvPr/>
        </p:nvSpPr>
        <p:spPr bwMode="auto">
          <a:xfrm flipH="1">
            <a:off x="5176364" y="3814763"/>
            <a:ext cx="758583" cy="2667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7041" name="Line 33"/>
          <p:cNvSpPr>
            <a:spLocks noChangeShapeType="1"/>
          </p:cNvSpPr>
          <p:nvPr/>
        </p:nvSpPr>
        <p:spPr bwMode="auto">
          <a:xfrm flipH="1">
            <a:off x="5132388" y="3810001"/>
            <a:ext cx="798436" cy="1746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7042" name="Line 34"/>
          <p:cNvSpPr>
            <a:spLocks noChangeShapeType="1"/>
          </p:cNvSpPr>
          <p:nvPr/>
        </p:nvSpPr>
        <p:spPr bwMode="auto">
          <a:xfrm flipH="1" flipV="1">
            <a:off x="5165370" y="3535363"/>
            <a:ext cx="765454" cy="26828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904990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18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c 22"/>
          <p:cNvSpPr/>
          <p:nvPr/>
        </p:nvSpPr>
        <p:spPr>
          <a:xfrm rot="5400000">
            <a:off x="-685800" y="-304800"/>
            <a:ext cx="7315200" cy="7315200"/>
          </a:xfrm>
          <a:prstGeom prst="arc">
            <a:avLst>
              <a:gd name="adj1" fmla="val 16862845"/>
              <a:gd name="adj2" fmla="val 18539758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velocity motion model</a:t>
            </a:r>
          </a:p>
          <a:p>
            <a:pPr lvl="1"/>
            <a:r>
              <a:rPr lang="en-US" dirty="0" smtClean="0"/>
              <a:t>control variables were linear velocity, angular velocity about ICC, and final angular velocity about robot center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400000">
            <a:off x="5710001" y="5456474"/>
            <a:ext cx="152400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7740000">
            <a:off x="5493526" y="4928177"/>
            <a:ext cx="1828800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780000">
            <a:off x="2810874" y="3648615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2340000">
            <a:off x="2388449" y="4448657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898650" y="2573338"/>
          <a:ext cx="7604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8" name="Equation" r:id="rId3" imgW="330120" imgH="482400" progId="Equation.3">
                  <p:embed/>
                </p:oleObj>
              </mc:Choice>
              <mc:Fallback>
                <p:oleObj name="Equation" r:id="rId3" imgW="330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2573338"/>
                        <a:ext cx="760413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2784475" y="31353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18275" y="39735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275" y="55737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6019800" y="4876800"/>
          <a:ext cx="14605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9" name="Equation" r:id="rId5" imgW="634680" imgH="711000" progId="Equation.3">
                  <p:embed/>
                </p:oleObj>
              </mc:Choice>
              <mc:Fallback>
                <p:oleObj name="Equation" r:id="rId5" imgW="6346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76800"/>
                        <a:ext cx="14605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5146675" y="2286000"/>
          <a:ext cx="1344613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0" name="Equation" r:id="rId7" imgW="583920" imgH="711000" progId="Equation.3">
                  <p:embed/>
                </p:oleObj>
              </mc:Choice>
              <mc:Fallback>
                <p:oleObj name="Equation" r:id="rId7" imgW="583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2286000"/>
                        <a:ext cx="1344613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3013075" y="2667000"/>
          <a:ext cx="3492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1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2667000"/>
                        <a:ext cx="3492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6975475" y="3867150"/>
          <a:ext cx="2635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2" name="Equation" r:id="rId11" imgW="114120" imgH="139680" progId="Equation.3">
                  <p:embed/>
                </p:oleObj>
              </mc:Choice>
              <mc:Fallback>
                <p:oleObj name="Equation" r:id="rId11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3867150"/>
                        <a:ext cx="2635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>
          <a:xfrm rot="5400000">
            <a:off x="2632075" y="2971800"/>
            <a:ext cx="609600" cy="609600"/>
          </a:xfrm>
          <a:prstGeom prst="arc">
            <a:avLst>
              <a:gd name="adj1" fmla="val 13610853"/>
              <a:gd name="adj2" fmla="val 0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6654800" y="3400425"/>
          <a:ext cx="2905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3" name="Equation" r:id="rId13" imgW="126720" imgH="164880" progId="Equation.3">
                  <p:embed/>
                </p:oleObj>
              </mc:Choice>
              <mc:Fallback>
                <p:oleObj name="Equation" r:id="rId13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3400425"/>
                        <a:ext cx="290513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21"/>
          <p:cNvSpPr/>
          <p:nvPr/>
        </p:nvSpPr>
        <p:spPr>
          <a:xfrm rot="5400000">
            <a:off x="6245225" y="3733800"/>
            <a:ext cx="609600" cy="609600"/>
          </a:xfrm>
          <a:prstGeom prst="arc">
            <a:avLst>
              <a:gd name="adj1" fmla="val 13610853"/>
              <a:gd name="adj2" fmla="val 0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7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odometric</a:t>
            </a:r>
            <a:r>
              <a:rPr lang="en-US" dirty="0" smtClean="0"/>
              <a:t> motion model</a:t>
            </a:r>
          </a:p>
          <a:p>
            <a:pPr lvl="1"/>
            <a:r>
              <a:rPr lang="en-US" dirty="0" smtClean="0"/>
              <a:t>control variables were derived from </a:t>
            </a:r>
            <a:r>
              <a:rPr lang="en-US" dirty="0" err="1" smtClean="0"/>
              <a:t>odometry</a:t>
            </a:r>
            <a:endParaRPr lang="en-US" dirty="0" smtClean="0"/>
          </a:p>
          <a:p>
            <a:pPr lvl="2"/>
            <a:r>
              <a:rPr lang="en-US" dirty="0" smtClean="0"/>
              <a:t>initial rotation, translation, final rotation</a:t>
            </a:r>
          </a:p>
          <a:p>
            <a:pPr lvl="1"/>
            <a:endParaRPr lang="en-US" dirty="0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1447800" y="2819400"/>
            <a:ext cx="6718300" cy="2298700"/>
            <a:chOff x="1328" y="2320"/>
            <a:chExt cx="4232" cy="1448"/>
          </a:xfrm>
        </p:grpSpPr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4608" y="2320"/>
              <a:ext cx="536" cy="6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1704" y="3456"/>
              <a:ext cx="92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328" y="3112"/>
              <a:ext cx="680" cy="65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680" y="3440"/>
              <a:ext cx="320" cy="88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4240" y="2616"/>
              <a:ext cx="680" cy="65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4592" y="2704"/>
              <a:ext cx="216" cy="24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1696" y="2784"/>
              <a:ext cx="3864" cy="6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9" name="Object 22"/>
            <p:cNvGraphicFramePr>
              <a:graphicFrameLocks noChangeAspect="1"/>
            </p:cNvGraphicFramePr>
            <p:nvPr/>
          </p:nvGraphicFramePr>
          <p:xfrm>
            <a:off x="3196" y="3132"/>
            <a:ext cx="473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76" name="Equation" r:id="rId3" imgW="317160" imgH="228600" progId="Equation.3">
                    <p:embed/>
                  </p:oleObj>
                </mc:Choice>
                <mc:Fallback>
                  <p:oleObj name="Equation" r:id="rId3" imgW="317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6" y="3132"/>
                          <a:ext cx="473" cy="3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3"/>
            <p:cNvGraphicFramePr>
              <a:graphicFrameLocks noChangeAspect="1"/>
            </p:cNvGraphicFramePr>
            <p:nvPr/>
          </p:nvGraphicFramePr>
          <p:xfrm>
            <a:off x="2184" y="3292"/>
            <a:ext cx="416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77" name="Equation" r:id="rId5" imgW="279360" imgH="228600" progId="Equation.3">
                    <p:embed/>
                  </p:oleObj>
                </mc:Choice>
                <mc:Fallback>
                  <p:oleObj name="Equation" r:id="rId5" imgW="279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4" y="3292"/>
                          <a:ext cx="416" cy="3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4"/>
            <p:cNvGraphicFramePr>
              <a:graphicFrameLocks noChangeAspect="1"/>
            </p:cNvGraphicFramePr>
            <p:nvPr/>
          </p:nvGraphicFramePr>
          <p:xfrm>
            <a:off x="4951" y="2500"/>
            <a:ext cx="435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78" name="Equation" r:id="rId7" imgW="291960" imgH="228600" progId="Equation.3">
                    <p:embed/>
                  </p:oleObj>
                </mc:Choice>
                <mc:Fallback>
                  <p:oleObj name="Equation" r:id="rId7" imgW="291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1" y="2500"/>
                          <a:ext cx="435" cy="3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Oval 21"/>
          <p:cNvSpPr/>
          <p:nvPr/>
        </p:nvSpPr>
        <p:spPr>
          <a:xfrm>
            <a:off x="1905000" y="4495800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53200" y="3733800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189447" name="Object 3"/>
          <p:cNvGraphicFramePr>
            <a:graphicFrameLocks noChangeAspect="1"/>
          </p:cNvGraphicFramePr>
          <p:nvPr/>
        </p:nvGraphicFramePr>
        <p:xfrm>
          <a:off x="825500" y="2438400"/>
          <a:ext cx="14605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9" name="Equation" r:id="rId9" imgW="634680" imgH="711000" progId="Equation.3">
                  <p:embed/>
                </p:oleObj>
              </mc:Choice>
              <mc:Fallback>
                <p:oleObj name="Equation" r:id="rId9" imgW="6346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438400"/>
                        <a:ext cx="14605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8" name="Object 4"/>
          <p:cNvGraphicFramePr>
            <a:graphicFrameLocks noChangeAspect="1"/>
          </p:cNvGraphicFramePr>
          <p:nvPr/>
        </p:nvGraphicFramePr>
        <p:xfrm>
          <a:off x="5665787" y="4343400"/>
          <a:ext cx="1344613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0" name="Equation" r:id="rId11" imgW="583920" imgH="711000" progId="Equation.3">
                  <p:embed/>
                </p:oleObj>
              </mc:Choice>
              <mc:Fallback>
                <p:oleObj name="Equation" r:id="rId11" imgW="5839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7" y="4343400"/>
                        <a:ext cx="1344613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1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both models we assumed the control inputs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were noisy</a:t>
            </a:r>
          </a:p>
          <a:p>
            <a:r>
              <a:rPr lang="en-US" dirty="0" smtClean="0"/>
              <a:t>the noise models were assumed to be zero-mean additive with a specified variance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090862" y="2514600"/>
          <a:ext cx="29622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2" name="Equation" r:id="rId3" imgW="1282680" imgH="482400" progId="Equation.3">
                  <p:embed/>
                </p:oleObj>
              </mc:Choice>
              <mc:Fallback>
                <p:oleObj name="Equation" r:id="rId3" imgW="1282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2" y="2514600"/>
                        <a:ext cx="2962275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3657600"/>
            <a:ext cx="899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</a:t>
            </a:r>
            <a:br>
              <a:rPr lang="en-US" dirty="0" smtClean="0"/>
            </a:br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3195" y="3657600"/>
            <a:ext cx="132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commanded</a:t>
            </a:r>
            <a:br>
              <a:rPr lang="en-US" dirty="0" smtClean="0"/>
            </a:br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0804" y="36576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noise</a:t>
            </a:r>
            <a:endParaRPr lang="en-US" dirty="0"/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2709862" y="4648200"/>
          <a:ext cx="35210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3" name="Equation" r:id="rId5" imgW="1523880" imgH="482400" progId="Equation.3">
                  <p:embed/>
                </p:oleObj>
              </mc:Choice>
              <mc:Fallback>
                <p:oleObj name="Equation" r:id="rId5" imgW="152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2" y="4648200"/>
                        <a:ext cx="3521075" cy="110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sampling the conditional density is easier than computing the density because we only require the forward kinematics model</a:t>
            </a:r>
          </a:p>
          <a:p>
            <a:pPr lvl="1"/>
            <a:r>
              <a:rPr lang="en-US" dirty="0" smtClean="0"/>
              <a:t>given the control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and the previous pose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 find the new pose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both models we assumed the control inputs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were noisy</a:t>
            </a:r>
          </a:p>
          <a:p>
            <a:r>
              <a:rPr lang="en-US" dirty="0" smtClean="0"/>
              <a:t>the noise models were assumed to be zero-mean additive with a specified variance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3962400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actual</a:t>
            </a:r>
            <a:br>
              <a:rPr lang="en-US" dirty="0" smtClean="0"/>
            </a:b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962400"/>
            <a:ext cx="132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commanded</a:t>
            </a:r>
            <a:br>
              <a:rPr lang="en-US" dirty="0" smtClean="0"/>
            </a:b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6606" y="39624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noise</a:t>
            </a:r>
            <a:endParaRPr lang="en-US" dirty="0"/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2757487" y="2362200"/>
          <a:ext cx="362902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6" name="Equation" r:id="rId3" imgW="1815840" imgH="761760" progId="Equation.3">
                  <p:embed/>
                </p:oleObj>
              </mc:Choice>
              <mc:Fallback>
                <p:oleObj name="Equation" r:id="rId3" imgW="18158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7" y="2362200"/>
                        <a:ext cx="3629025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2035175" y="4724400"/>
          <a:ext cx="5073650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7" name="Equation" r:id="rId5" imgW="2527200" imgH="825480" progId="Equation.3">
                  <p:embed/>
                </p:oleObj>
              </mc:Choice>
              <mc:Fallback>
                <p:oleObj name="Equation" r:id="rId5" imgW="252720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4724400"/>
                        <a:ext cx="5073650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6151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both models we studied how to derive</a:t>
            </a:r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	current pose  </a:t>
            </a:r>
          </a:p>
          <a:p>
            <a:pPr lvl="2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	control input</a:t>
            </a:r>
          </a:p>
          <a:p>
            <a:pPr lvl="2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	new pose</a:t>
            </a:r>
          </a:p>
          <a:p>
            <a:pPr lvl="1">
              <a:buNone/>
            </a:pPr>
            <a:r>
              <a:rPr lang="en-US" dirty="0" smtClean="0"/>
              <a:t>	find the probability density that the new pose is generated by the current pose and control input</a:t>
            </a:r>
          </a:p>
          <a:p>
            <a:r>
              <a:rPr lang="en-US" dirty="0" smtClean="0"/>
              <a:t>required inverting the motion model to compare the </a:t>
            </a:r>
            <a:r>
              <a:rPr lang="en-US" i="1" dirty="0" smtClean="0"/>
              <a:t>actual</a:t>
            </a:r>
            <a:r>
              <a:rPr lang="en-US" dirty="0" smtClean="0"/>
              <a:t> with the </a:t>
            </a:r>
            <a:r>
              <a:rPr lang="en-US" i="1" dirty="0" smtClean="0"/>
              <a:t>commanded</a:t>
            </a:r>
            <a:r>
              <a:rPr lang="en-US" dirty="0" smtClean="0"/>
              <a:t> control parameters</a:t>
            </a:r>
          </a:p>
        </p:txBody>
      </p:sp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6248400" y="838200"/>
          <a:ext cx="19653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4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38200"/>
                        <a:ext cx="19653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247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both models we studied how to sample from </a:t>
            </a:r>
          </a:p>
          <a:p>
            <a:pPr lvl="1"/>
            <a:r>
              <a:rPr lang="en-US" dirty="0" smtClean="0"/>
              <a:t>given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	current pose  </a:t>
            </a:r>
          </a:p>
          <a:p>
            <a:pPr lvl="2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	control input</a:t>
            </a:r>
          </a:p>
          <a:p>
            <a:pPr lvl="1">
              <a:buNone/>
            </a:pPr>
            <a:r>
              <a:rPr lang="en-US" dirty="0" smtClean="0"/>
              <a:t>	generate a random new pose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consistent with the motion model</a:t>
            </a:r>
          </a:p>
          <a:p>
            <a:r>
              <a:rPr lang="en-US" dirty="0" smtClean="0"/>
              <a:t>sampling from                       is often easier than calculating</a:t>
            </a:r>
            <a:br>
              <a:rPr lang="en-US" dirty="0" smtClean="0"/>
            </a:br>
            <a:r>
              <a:rPr lang="en-US" dirty="0" smtClean="0"/>
              <a:t>                      directly because only the forward kinematics are required</a:t>
            </a:r>
          </a:p>
        </p:txBody>
      </p:sp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7026275" y="838200"/>
          <a:ext cx="19653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0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838200"/>
                        <a:ext cx="19653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5" name="Object 2"/>
          <p:cNvGraphicFramePr>
            <a:graphicFrameLocks noChangeAspect="1"/>
          </p:cNvGraphicFramePr>
          <p:nvPr/>
        </p:nvGraphicFramePr>
        <p:xfrm>
          <a:off x="2438400" y="2903537"/>
          <a:ext cx="19653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1" name="Equation" r:id="rId5" imgW="850680" imgH="228600" progId="Equation.3">
                  <p:embed/>
                </p:oleObj>
              </mc:Choice>
              <mc:Fallback>
                <p:oleObj name="Equation" r:id="rId5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03537"/>
                        <a:ext cx="19653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6" name="Object 2"/>
          <p:cNvGraphicFramePr>
            <a:graphicFrameLocks noChangeAspect="1"/>
          </p:cNvGraphicFramePr>
          <p:nvPr/>
        </p:nvGraphicFramePr>
        <p:xfrm>
          <a:off x="465137" y="3284538"/>
          <a:ext cx="19653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2" name="Equation" r:id="rId6" imgW="850680" imgH="228600" progId="Equation.3">
                  <p:embed/>
                </p:oleObj>
              </mc:Choice>
              <mc:Fallback>
                <p:oleObj name="Equation" r:id="rId6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" y="3284538"/>
                        <a:ext cx="196532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73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rot="2400000">
            <a:off x="5287726" y="4389674"/>
            <a:ext cx="152400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7740000">
            <a:off x="5071251" y="3861377"/>
            <a:ext cx="1828800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5400000">
            <a:off x="-1066800" y="-1447800"/>
            <a:ext cx="7315200" cy="7315200"/>
          </a:xfrm>
          <a:prstGeom prst="arc">
            <a:avLst>
              <a:gd name="adj1" fmla="val 16862845"/>
              <a:gd name="adj2" fmla="val 18539758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780000">
            <a:off x="2388599" y="2581815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2340000">
            <a:off x="1966174" y="3381857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1476375" y="1506538"/>
          <a:ext cx="7604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3" name="Equation" r:id="rId3" imgW="330120" imgH="482400" progId="Equation.3">
                  <p:embed/>
                </p:oleObj>
              </mc:Choice>
              <mc:Fallback>
                <p:oleObj name="Equation" r:id="rId3" imgW="3301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506538"/>
                        <a:ext cx="760413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2362200" y="20685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0" y="29067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0" y="45069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3841750" y="4495800"/>
          <a:ext cx="14605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4" name="Equation" r:id="rId5" imgW="634680" imgH="711000" progId="Equation.3">
                  <p:embed/>
                </p:oleObj>
              </mc:Choice>
              <mc:Fallback>
                <p:oleObj name="Equation" r:id="rId5" imgW="63468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4495800"/>
                        <a:ext cx="14605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5181600" y="1143000"/>
          <a:ext cx="18415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5" name="Equation" r:id="rId7" imgW="799920" imgH="711000" progId="Equation.3">
                  <p:embed/>
                </p:oleObj>
              </mc:Choice>
              <mc:Fallback>
                <p:oleObj name="Equation" r:id="rId7" imgW="79992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143000"/>
                        <a:ext cx="1841500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36888" y="2392363"/>
          <a:ext cx="7286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6" name="Equation" r:id="rId9" imgW="317160" imgH="203040" progId="Equation.3">
                  <p:embed/>
                </p:oleObj>
              </mc:Choice>
              <mc:Fallback>
                <p:oleObj name="Equation" r:id="rId9" imgW="3171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2392363"/>
                        <a:ext cx="728662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2"/>
          <p:cNvGraphicFramePr>
            <a:graphicFrameLocks noChangeAspect="1"/>
          </p:cNvGraphicFramePr>
          <p:nvPr/>
        </p:nvGraphicFramePr>
        <p:xfrm>
          <a:off x="6553200" y="2800350"/>
          <a:ext cx="2635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7" name="Equation" r:id="rId11" imgW="114120" imgH="139680" progId="Equation.3">
                  <p:embed/>
                </p:oleObj>
              </mc:Choice>
              <mc:Fallback>
                <p:oleObj name="Equation" r:id="rId11" imgW="1141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800350"/>
                        <a:ext cx="2635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5" name="Object 2"/>
          <p:cNvGraphicFramePr>
            <a:graphicFrameLocks noChangeAspect="1"/>
          </p:cNvGraphicFramePr>
          <p:nvPr/>
        </p:nvGraphicFramePr>
        <p:xfrm>
          <a:off x="2971800" y="3276600"/>
          <a:ext cx="9080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8" name="Equation" r:id="rId13" imgW="393480" imgH="393480" progId="Equation.3">
                  <p:embed/>
                </p:oleObj>
              </mc:Choice>
              <mc:Fallback>
                <p:oleObj name="Equation" r:id="rId13" imgW="3934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908050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6" name="Object 2"/>
          <p:cNvGraphicFramePr>
            <a:graphicFrameLocks noChangeAspect="1"/>
          </p:cNvGraphicFramePr>
          <p:nvPr/>
        </p:nvGraphicFramePr>
        <p:xfrm>
          <a:off x="457200" y="4191000"/>
          <a:ext cx="2370137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9" name="Equation" r:id="rId15" imgW="1028520" imgH="812520" progId="Equation.3">
                  <p:embed/>
                </p:oleObj>
              </mc:Choice>
              <mc:Fallback>
                <p:oleObj name="Equation" r:id="rId15" imgW="1028520" imgH="8125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2370137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38200" y="6096000"/>
            <a:ext cx="122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Eqs</a:t>
            </a:r>
            <a:r>
              <a:rPr lang="en-US" dirty="0" smtClean="0"/>
              <a:t> 5.7, 5.8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53608" name="Object 2"/>
          <p:cNvGraphicFramePr>
            <a:graphicFrameLocks noChangeAspect="1"/>
          </p:cNvGraphicFramePr>
          <p:nvPr/>
        </p:nvGraphicFramePr>
        <p:xfrm>
          <a:off x="1704181" y="1758156"/>
          <a:ext cx="5735637" cy="33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7" name="Equation" r:id="rId3" imgW="2489040" imgH="1447560" progId="Equation.3">
                  <p:embed/>
                </p:oleObj>
              </mc:Choice>
              <mc:Fallback>
                <p:oleObj name="Equation" r:id="rId3" imgW="2489040" imgH="1447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181" y="1758156"/>
                        <a:ext cx="5735637" cy="334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0" y="40386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Eqs</a:t>
            </a:r>
            <a:r>
              <a:rPr lang="en-US" dirty="0" smtClean="0"/>
              <a:t> 5.9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5791200"/>
            <a:ext cx="477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*we already derived this for the differential drive!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with the original motion model, we will assume that given noisy velocities the robot can also make a small rotation in place to determine the final orientation of the robot</a:t>
            </a:r>
            <a:endParaRPr lang="en-US" dirty="0"/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1703388" y="2895600"/>
          <a:ext cx="57356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5" name="Equation" r:id="rId3" imgW="2489040" imgH="711000" progId="Equation.3">
                  <p:embed/>
                </p:oleObj>
              </mc:Choice>
              <mc:Fallback>
                <p:oleObj name="Equation" r:id="rId3" imgW="248904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895600"/>
                        <a:ext cx="573563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Content Placeholder 8" descr="table5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69638"/>
            <a:ext cx="8839200" cy="43187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function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generates a random sample from a zero-mean distribution with variance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is able to generate random numbers from many different distributions</a:t>
            </a:r>
          </a:p>
          <a:p>
            <a:pPr lvl="2"/>
            <a:r>
              <a:rPr lang="en-US" dirty="0" smtClean="0"/>
              <a:t>help </a:t>
            </a:r>
            <a:r>
              <a:rPr lang="en-US" dirty="0" err="1" smtClean="0"/>
              <a:t>randn</a:t>
            </a:r>
            <a:endParaRPr lang="en-US" dirty="0" smtClean="0"/>
          </a:p>
          <a:p>
            <a:pPr lvl="2"/>
            <a:r>
              <a:rPr lang="en-US" dirty="0" smtClean="0"/>
              <a:t>help stats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frac{1}{2}\sum_{i=1}^{12}rand(-b,b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84"/>
  <p:tag name="BOXFONT" val="10"/>
  <p:tag name="BOXWRAP" val="False"/>
  <p:tag name="WORKAROUNDTRANSPARENCYBUG" val="False"/>
  <p:tag name="BITMAPFORMAT" val="pngmono"/>
  <p:tag name="DEBUGINTERACTIVE" val="True"/>
  <p:tag name="ORIGWIDTH" val="159"/>
  <p:tag name="PICTUREFILESIZE" val="124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frac{\sqrt{6}}{2}\;[{\bf rand}(-b,b)+{\bf rand}(-b,b)]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9"/>
  <p:tag name="BOXHEIGHT" val="300"/>
  <p:tag name="BOXFONT" val="10"/>
  <p:tag name="BOXWRAP" val="False"/>
  <p:tag name="WORKAROUNDTRANSPARENCYBUG" val="False"/>
  <p:tag name="BITMAPFORMAT" val="pngmono"/>
  <p:tag name="DEBUGINTERACTIVE" val="True"/>
  <p:tag name="ORIGWIDTH" val="297"/>
  <p:tag name="PICTUREFILESIZE" val="163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x &amp; = &amp; {\bf rand}(-b,b)\\&#10;y &amp; = &amp; {\bf rand}(0, \max\{f(x)\mid x \in (-b, b)\}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9"/>
  <p:tag name="BOXHEIGHT" val="329"/>
  <p:tag name="BOXFONT" val="10"/>
  <p:tag name="BOXWRAP" val="False"/>
  <p:tag name="WORKAROUNDTRANSPARENCYBUG" val="False"/>
  <p:tag name="BITMAPFORMAT" val="pngmono"/>
  <p:tag name="DEBUGINTERACTIVE" val="True"/>
  <p:tag name="ORIGWIDTH" val="374"/>
  <p:tag name="PICTUREFILESIZE" val="266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y &amp; \leq &amp; f(x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9"/>
  <p:tag name="BOXHEIGHT" val="329"/>
  <p:tag name="BOXFONT" val="10"/>
  <p:tag name="BOXWRAP" val="False"/>
  <p:tag name="WORKAROUNDTRANSPARENCYBUG" val="False"/>
  <p:tag name="BITMAPFORMAT" val="pngmono"/>
  <p:tag name="DEBUGINTERACTIVE" val="True"/>
  <p:tag name="ORIGWIDTH" val="101"/>
  <p:tag name="PICTUREFILESIZE" val="50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x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9"/>
  <p:tag name="BOXHEIGHT" val="329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86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3471</TotalTime>
  <Words>1067</Words>
  <Application>Microsoft Office PowerPoint</Application>
  <PresentationFormat>On-screen Show (4:3)</PresentationFormat>
  <Paragraphs>258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Origin</vt:lpstr>
      <vt:lpstr>Equation</vt:lpstr>
      <vt:lpstr>Microsoft Equation 3.0</vt:lpstr>
      <vt:lpstr>Motion Models (cont)</vt:lpstr>
      <vt:lpstr>Computing the Density</vt:lpstr>
      <vt:lpstr>Sampling from the Velocity Motion Model</vt:lpstr>
      <vt:lpstr>Sampling from the Velocity Motion Model</vt:lpstr>
      <vt:lpstr>Sampling from the Velocity Motion Model</vt:lpstr>
      <vt:lpstr>Sampling from the Velocity Motion Model</vt:lpstr>
      <vt:lpstr>Sampling from the Velocity Motion Model</vt:lpstr>
      <vt:lpstr>Sampling from the Velocity Motion Model</vt:lpstr>
      <vt:lpstr>Sampling from the Velocity Motion Model</vt:lpstr>
      <vt:lpstr>How to Sample from Normal or Triangular Distributions?</vt:lpstr>
      <vt:lpstr>Normally Distributed Samples</vt:lpstr>
      <vt:lpstr>For Triangular Distribution</vt:lpstr>
      <vt:lpstr>Rejection Sampling</vt:lpstr>
      <vt:lpstr>Examples</vt:lpstr>
      <vt:lpstr>Odometry Motion Model</vt:lpstr>
      <vt:lpstr>Example Wheel Encoders</vt:lpstr>
      <vt:lpstr>Odometry Model</vt:lpstr>
      <vt:lpstr>Odometry Model</vt:lpstr>
      <vt:lpstr>Odometry Model</vt:lpstr>
      <vt:lpstr>Odometry Model</vt:lpstr>
      <vt:lpstr>Odometry Model</vt:lpstr>
      <vt:lpstr>Odometry Model</vt:lpstr>
      <vt:lpstr>Odometry Model</vt:lpstr>
      <vt:lpstr>Noise Model for Odometry</vt:lpstr>
      <vt:lpstr>Sampling from the Odometry Motion Model</vt:lpstr>
      <vt:lpstr>Sample Odometry Motion Model</vt:lpstr>
      <vt:lpstr>PowerPoint Presentation</vt:lpstr>
      <vt:lpstr>Sampling from Our Motion Model</vt:lpstr>
      <vt:lpstr>Odometry Motion Model</vt:lpstr>
      <vt:lpstr>Odometry Motion Model</vt:lpstr>
      <vt:lpstr>Odometry Motion Model</vt:lpstr>
      <vt:lpstr>Odometry Motion Model</vt:lpstr>
      <vt:lpstr>Odometry Motion Model</vt:lpstr>
      <vt:lpstr>Odometry Motion Model</vt:lpstr>
      <vt:lpstr>Odometry Motion Model</vt:lpstr>
      <vt:lpstr>PowerPoint Presentation</vt:lpstr>
      <vt:lpstr>Recap</vt:lpstr>
      <vt:lpstr>Recap</vt:lpstr>
      <vt:lpstr>Recap</vt:lpstr>
      <vt:lpstr>Recap</vt:lpstr>
      <vt:lpstr>Recap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70</cp:revision>
  <dcterms:created xsi:type="dcterms:W3CDTF">2011-01-07T01:27:12Z</dcterms:created>
  <dcterms:modified xsi:type="dcterms:W3CDTF">2018-03-15T03:29:38Z</dcterms:modified>
</cp:coreProperties>
</file>